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3"/>
  </p:notesMasterIdLst>
  <p:handoutMasterIdLst>
    <p:handoutMasterId r:id="rId44"/>
  </p:handoutMasterIdLst>
  <p:sldIdLst>
    <p:sldId id="257" r:id="rId3"/>
    <p:sldId id="258" r:id="rId4"/>
    <p:sldId id="259" r:id="rId5"/>
    <p:sldId id="262" r:id="rId6"/>
    <p:sldId id="264" r:id="rId7"/>
    <p:sldId id="301" r:id="rId8"/>
    <p:sldId id="265" r:id="rId9"/>
    <p:sldId id="266" r:id="rId10"/>
    <p:sldId id="272" r:id="rId11"/>
    <p:sldId id="267" r:id="rId12"/>
    <p:sldId id="303" r:id="rId13"/>
    <p:sldId id="269" r:id="rId14"/>
    <p:sldId id="274" r:id="rId15"/>
    <p:sldId id="271" r:id="rId16"/>
    <p:sldId id="275" r:id="rId17"/>
    <p:sldId id="276" r:id="rId18"/>
    <p:sldId id="277" r:id="rId19"/>
    <p:sldId id="278" r:id="rId20"/>
    <p:sldId id="279" r:id="rId21"/>
    <p:sldId id="260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0" r:id="rId35"/>
    <p:sldId id="261" r:id="rId36"/>
    <p:sldId id="293" r:id="rId37"/>
    <p:sldId id="294" r:id="rId38"/>
    <p:sldId id="299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D10"/>
    <a:srgbClr val="1E2B50"/>
    <a:srgbClr val="484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558" autoAdjust="0"/>
  </p:normalViewPr>
  <p:slideViewPr>
    <p:cSldViewPr snapToGrid="0">
      <p:cViewPr varScale="1">
        <p:scale>
          <a:sx n="89" d="100"/>
          <a:sy n="89" d="100"/>
        </p:scale>
        <p:origin x="63" y="8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52894AD-3D5F-4D01-B38A-60D77913A5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575BF2-0916-4459-8458-43BAD7A810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230B7-4C10-4214-A0C3-7B8A9D5C2F4D}" type="datetimeFigureOut">
              <a:rPr lang="fr-BE" smtClean="0"/>
              <a:t>22-03-24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C091FE-C675-4BD3-95C6-7E993CAFD2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2A5215-F358-4254-A07E-999C9BC129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14543-0265-4ED4-83B3-E244C311993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562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D52D3-27F9-46F3-A62A-144996B99074}" type="datetimeFigureOut">
              <a:rPr lang="fr-BE" smtClean="0"/>
              <a:t>22-03-24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78E1C-5E42-49DD-8B8E-491E060065C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46833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64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313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071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1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50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515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259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636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49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349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89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943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90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457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519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711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849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132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507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9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490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55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926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073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210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056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857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425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245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80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47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670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52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684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86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9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01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07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42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A78E1C-5E42-49DD-8B8E-491E060065C9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97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500FB-0699-4312-A00A-3B017541C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4077" y="790575"/>
            <a:ext cx="7016261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800" b="1" cap="all" baseline="0">
                <a:solidFill>
                  <a:schemeClr val="bg1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35D0161-4609-47C1-B766-0FE094153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784" y="4186518"/>
            <a:ext cx="4114431" cy="1604681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DIN Next LT Pro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ajouter un sous-titre, une date, le nom du présentateur…</a:t>
            </a:r>
          </a:p>
        </p:txBody>
      </p:sp>
    </p:spTree>
    <p:extLst>
      <p:ext uri="{BB962C8B-B14F-4D97-AF65-F5344CB8AC3E}">
        <p14:creationId xmlns:p14="http://schemas.microsoft.com/office/powerpoint/2010/main" val="36237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sous-titres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C0FA5EB-465D-4E29-AABF-B3CA794E2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93" y="0"/>
            <a:ext cx="12192000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56D92824-2D74-4926-8481-08064D0226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B2F33FF1-CA83-46D8-AEFE-D0374DDECC0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3698" y="2319721"/>
            <a:ext cx="5064372" cy="638665"/>
          </a:xfrm>
        </p:spPr>
        <p:txBody>
          <a:bodyPr anchor="ctr">
            <a:normAutofit/>
          </a:bodyPr>
          <a:lstStyle>
            <a:lvl1pPr marL="0" indent="0">
              <a:buNone/>
              <a:defRPr lang="fr-FR" sz="2400" b="1" kern="1200" cap="none" baseline="0" dirty="0">
                <a:solidFill>
                  <a:srgbClr val="1E2B50"/>
                </a:solidFill>
                <a:latin typeface="DINNextLTPro-Medium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Modifiez le sous-titre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0066817-62EA-4E5E-B76D-D39051265F7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5286" y="2319721"/>
            <a:ext cx="5064372" cy="638665"/>
          </a:xfrm>
        </p:spPr>
        <p:txBody>
          <a:bodyPr anchor="ctr"/>
          <a:lstStyle>
            <a:lvl1pPr marL="0" indent="0">
              <a:buNone/>
              <a:defRPr sz="2400" b="1" cap="none" baseline="0">
                <a:solidFill>
                  <a:srgbClr val="1E2B50"/>
                </a:solidFill>
                <a:latin typeface="DINNextLTPro-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 sous-titre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7338B427-4657-4841-BB1B-610B87E2FB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697" y="3133881"/>
            <a:ext cx="5073337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DFFD6613-1AB6-4D46-BB8B-0EF47DDB7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86" y="3133880"/>
            <a:ext cx="5064372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425B29-0FE3-4EAD-83D9-C35FC5D16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64882B-DDC1-485F-95B5-FDEF63B21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FBEE5B-9286-49D0-9B95-9F0827240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DD871BE-0603-4B85-8BC8-24D3B821A947}"/>
              </a:ext>
            </a:extLst>
          </p:cNvPr>
          <p:cNvSpPr/>
          <p:nvPr userDrawn="1"/>
        </p:nvSpPr>
        <p:spPr>
          <a:xfrm>
            <a:off x="586291" y="5981502"/>
            <a:ext cx="250818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46990" rtl="0">
              <a:lnSpc>
                <a:spcPct val="100000"/>
              </a:lnSpc>
              <a:defRPr sz="2500" spc="-36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Avenue </a:t>
            </a:r>
            <a:r>
              <a:rPr lang="nl-NL" sz="1800" spc="15"/>
              <a:t>de </a:t>
            </a:r>
            <a:r>
              <a:rPr lang="nl-NL" sz="1800" spc="5"/>
              <a:t>l’Espérance </a:t>
            </a:r>
            <a:r>
              <a:rPr lang="nl-NL" sz="1800" spc="15"/>
              <a:t>1  </a:t>
            </a:r>
          </a:p>
          <a:p>
            <a:pPr marR="5080" indent="46990" rtl="0">
              <a:lnSpc>
                <a:spcPct val="100000"/>
              </a:lnSpc>
              <a:defRPr sz="2500" spc="-36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 spc="15"/>
              <a:t>6220 </a:t>
            </a:r>
            <a:r>
              <a:rPr lang="nl-NL" sz="1800" spc="10"/>
              <a:t>Fleurus,</a:t>
            </a:r>
            <a:r>
              <a:rPr lang="nl-NL" sz="1800" spc="-110"/>
              <a:t> </a:t>
            </a:r>
            <a:r>
              <a:rPr lang="nl-NL" sz="1800" spc="15"/>
              <a:t> Belgium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801FC93-D323-446E-85E8-98B85BB42D58}"/>
              </a:ext>
            </a:extLst>
          </p:cNvPr>
          <p:cNvSpPr/>
          <p:nvPr userDrawn="1"/>
        </p:nvSpPr>
        <p:spPr>
          <a:xfrm>
            <a:off x="4672264" y="5992510"/>
            <a:ext cx="2097742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5875" rtl="0">
              <a:spcBef>
                <a:spcPts val="100"/>
              </a:spcBef>
              <a:defRPr sz="2500" spc="-114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T. </a:t>
            </a:r>
            <a:r>
              <a:rPr lang="nl-NL" sz="1800" spc="15"/>
              <a:t>+32 </a:t>
            </a:r>
            <a:r>
              <a:rPr lang="nl-NL" sz="1800" spc="10"/>
              <a:t> 71 </a:t>
            </a:r>
            <a:r>
              <a:rPr lang="nl-NL" sz="1800" spc="15"/>
              <a:t>82 95</a:t>
            </a:r>
            <a:r>
              <a:rPr lang="nl-NL" sz="1800" spc="-10"/>
              <a:t> </a:t>
            </a:r>
            <a:r>
              <a:rPr lang="nl-NL" sz="1800" spc="15"/>
              <a:t>56</a:t>
            </a:r>
          </a:p>
          <a:p>
            <a:pPr indent="12700" rtl="0">
              <a:spcBef>
                <a:spcPts val="100"/>
              </a:spcBef>
              <a:defRPr sz="2500" spc="-114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/>
              <a:t>F. </a:t>
            </a:r>
            <a:r>
              <a:rPr lang="nl-NL" sz="1800" spc="15"/>
              <a:t>+32 </a:t>
            </a:r>
            <a:r>
              <a:rPr lang="nl-NL" sz="1800" spc="10"/>
              <a:t>71 </a:t>
            </a:r>
            <a:r>
              <a:rPr lang="nl-NL" sz="1800" spc="15"/>
              <a:t>81 38</a:t>
            </a:r>
            <a:r>
              <a:rPr lang="nl-NL" sz="1800" spc="-20"/>
              <a:t> </a:t>
            </a:r>
            <a:r>
              <a:rPr lang="nl-NL" sz="1800" spc="15"/>
              <a:t>12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72E7409-AB48-4EA9-BFB8-0377B766521A}"/>
              </a:ext>
            </a:extLst>
          </p:cNvPr>
          <p:cNvSpPr/>
          <p:nvPr userDrawn="1"/>
        </p:nvSpPr>
        <p:spPr>
          <a:xfrm>
            <a:off x="1353671" y="5981502"/>
            <a:ext cx="9975454" cy="56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c15="http://schemas.microsoft.com/office/drawing/2012/chart" xmlns:c="http://schemas.openxmlformats.org/drawingml/2006/chart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129663" algn="r" rtl="0">
              <a:spcBef>
                <a:spcPts val="100"/>
              </a:spcBef>
              <a:defRPr sz="2500" spc="-5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 lang="nl-NL" sz="1800" b="1" u="none" cap="none">
                <a:solidFill>
                  <a:schemeClr val="bg1"/>
                </a:solidFill>
                <a:latin typeface="DIN Next LT Pro Light"/>
              </a:rPr>
              <a:t>www.ire.eu</a:t>
            </a:r>
          </a:p>
          <a:p>
            <a:pPr indent="12700" algn="r" rtl="0">
              <a:spcBef>
                <a:spcPts val="100"/>
              </a:spcBef>
              <a:defRPr sz="2500" spc="10">
                <a:solidFill>
                  <a:srgbClr val="FFFFFF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nl-NL" sz="1800">
                <a:latin typeface="DIN Next LT Pro Light"/>
              </a:rPr>
              <a:t>V</a:t>
            </a:r>
            <a:r>
              <a:rPr lang="nl-NL" sz="1800" cap="none">
                <a:latin typeface="DIN Next LT Pro Light"/>
              </a:rPr>
              <a:t>olg ons </a:t>
            </a:r>
            <a:r>
              <a:rPr lang="nl-NL" sz="1800" cap="none" spc="15">
                <a:latin typeface="DIN Next LT Pro Light"/>
              </a:rPr>
              <a:t>op L</a:t>
            </a:r>
            <a:r>
              <a:rPr lang="nl-NL" sz="1800" cap="none">
                <a:latin typeface="DIN Next LT Pro Light"/>
              </a:rPr>
              <a:t>inkedIn  </a:t>
            </a:r>
          </a:p>
        </p:txBody>
      </p:sp>
      <p:pic>
        <p:nvPicPr>
          <p:cNvPr id="7" name="Picture 4" descr="Résultat de recherche d'images pour &quot;logo linkedin blanc png&quot;">
            <a:extLst>
              <a:ext uri="{FF2B5EF4-FFF2-40B4-BE49-F238E27FC236}">
                <a16:creationId xmlns:a16="http://schemas.microsoft.com/office/drawing/2014/main" id="{FCDCC45A-A17E-4BAD-98CC-608EFEA4CD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52" y="6226914"/>
            <a:ext cx="321410" cy="3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3" y="0"/>
            <a:ext cx="12192000" cy="6858000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2927209C-39BC-4129-8D32-BADBDDD734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F4B8ED5-A96E-44A0-B492-1B481353BA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6D8FBF-7E25-4CFA-AF7C-9A8AF8DFEF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 contenu puces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7C40B26-35B7-497E-8E34-21B512A4B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660AA9A9-B885-4604-8253-1FE33B789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3001DC-A4D4-4C6A-9EE2-499190868A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u puces dro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4F65BE4-EBD4-488E-B848-5A2D439E9F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B81EA56E-C17F-4F4D-B25E-69B56C9A2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2875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C4BE5A-3D9D-4ADC-8095-24ED762EDB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A1680EF-8AB2-4F2B-A20C-46B5B88C0B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ADCEE3B-B39C-4286-A0BE-D8761ACA06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70323" y="2738299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chemeClr val="accent1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A0A577-3D7D-45FB-BADD-7F19EFCB3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8307" b="10986"/>
          <a:stretch/>
        </p:blipFill>
        <p:spPr>
          <a:xfrm>
            <a:off x="10399059" y="5836024"/>
            <a:ext cx="144418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46A3AB4-5375-48BC-9C44-04E17F78D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691E8DC7-7367-4815-AA85-826CE5D4C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2875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5DCA8F8E-492B-4A61-98AC-4F4D44C37A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4331" y="2321307"/>
            <a:ext cx="5064371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5DB09A-F46B-4A91-B8C4-8182B10E26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C92A386-E495-4AB8-844C-45C502F61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7607873-A69D-48EF-9B08-E27478AAC7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752F6E32-4060-447B-8119-0728E426F8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BA3B70-E8FE-4CD1-ABC3-A755B2869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2750B9C-771A-47D2-8FD2-547AFE24D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4D9BD36-2207-455C-95B8-4A2E1DBFD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4FE2A1DA-2CAB-4EA4-9709-F75D58C09D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4331" y="2321307"/>
            <a:ext cx="10372915" cy="3882171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43A874-A3DA-4367-AB82-7D7C1401F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D0532B7-0489-4533-9B0E-1FAF82AFD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D2B65E55-2129-45C7-9D7A-1A261CB7706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3698" y="2319721"/>
            <a:ext cx="5064372" cy="638665"/>
          </a:xfrm>
        </p:spPr>
        <p:txBody>
          <a:bodyPr anchor="ctr">
            <a:normAutofit/>
          </a:bodyPr>
          <a:lstStyle>
            <a:lvl1pPr marL="0" indent="0">
              <a:buNone/>
              <a:defRPr lang="fr-FR" sz="2400" b="1" kern="1200" cap="none" baseline="0" dirty="0">
                <a:solidFill>
                  <a:srgbClr val="1E2B50"/>
                </a:solidFill>
                <a:latin typeface="DINNextLTPro-Medium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Modifiez le sous-titre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10EFCCB-16F3-437F-BD04-ECADC67059E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25286" y="2319721"/>
            <a:ext cx="5064372" cy="638665"/>
          </a:xfrm>
        </p:spPr>
        <p:txBody>
          <a:bodyPr anchor="ctr"/>
          <a:lstStyle>
            <a:lvl1pPr marL="0" indent="0">
              <a:buNone/>
              <a:defRPr sz="2400" b="1" cap="none" baseline="0">
                <a:solidFill>
                  <a:srgbClr val="1E2B50"/>
                </a:solidFill>
                <a:latin typeface="DINNextLTPro-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 sous-titre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3AAF96D-6A32-439A-B8E8-446280CBA9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330" y="760030"/>
            <a:ext cx="10372916" cy="10122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 b="1" cap="none" baseline="0">
                <a:solidFill>
                  <a:srgbClr val="B4BD10"/>
                </a:solidFill>
                <a:effectLst/>
                <a:latin typeface="DIN Next LT Pro" panose="020B0503020203050203" pitchFamily="34" charset="0"/>
              </a:defRPr>
            </a:lvl1pPr>
          </a:lstStyle>
          <a:p>
            <a:r>
              <a:rPr lang="fr-FR" dirty="0"/>
              <a:t>Modifiez le titre</a:t>
            </a:r>
            <a:endParaRPr lang="fr-BE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997319-B7FD-4528-8D45-C55219BEFF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697" y="3133881"/>
            <a:ext cx="5073337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4A4D77D6-15CC-4DE7-B657-8A56DD872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86" y="3133880"/>
            <a:ext cx="5064372" cy="3069597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cap="none" baseline="0">
                <a:latin typeface="DIN Next LT Pro Light"/>
              </a:defRPr>
            </a:lvl1pPr>
            <a:lvl2pPr>
              <a:lnSpc>
                <a:spcPct val="100000"/>
              </a:lnSpc>
              <a:defRPr sz="2000" cap="none" baseline="0">
                <a:solidFill>
                  <a:srgbClr val="1E2B50"/>
                </a:solidFill>
                <a:latin typeface="DIN Next LT Pro Light"/>
              </a:defRPr>
            </a:lvl2pPr>
            <a:lvl3pPr>
              <a:lnSpc>
                <a:spcPct val="150000"/>
              </a:lnSpc>
              <a:buClr>
                <a:schemeClr val="accent1"/>
              </a:buClr>
              <a:defRPr sz="1800" cap="none">
                <a:solidFill>
                  <a:srgbClr val="1E2B50"/>
                </a:solidFill>
                <a:latin typeface="DIN Next LT Pro Light"/>
              </a:defRPr>
            </a:lvl3pPr>
          </a:lstStyle>
          <a:p>
            <a:pPr lvl="0"/>
            <a:r>
              <a:rPr lang="fr-FR" dirty="0"/>
              <a:t>Ajouter votre texte</a:t>
            </a:r>
          </a:p>
          <a:p>
            <a:pPr lvl="1"/>
            <a:r>
              <a:rPr lang="fr-FR" dirty="0"/>
              <a:t>Ajoutez votre texte</a:t>
            </a:r>
          </a:p>
          <a:p>
            <a:pPr lvl="2"/>
            <a:r>
              <a:rPr lang="fr-FR" dirty="0"/>
              <a:t>Ajoutez votre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6D3E3D8-E92F-410E-9310-75DFFAB8D0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8" y="5836024"/>
            <a:ext cx="1711621" cy="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EAD96D-8124-4D15-AF73-406EDBEC0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4330" y="1840799"/>
            <a:ext cx="10349470" cy="4257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41300" indent="-241300" hangingPunct="0">
              <a:spcBef>
                <a:spcPts val="1400"/>
              </a:spcBef>
              <a:buSzPct val="100000"/>
              <a:buFontTx/>
              <a:buBlip>
                <a:blip r:embed="rId14"/>
              </a:buBlip>
              <a:tabLst>
                <a:tab pos="304800" algn="l"/>
              </a:tabLst>
            </a:pPr>
            <a:r>
              <a:rPr lang="fr-FR" sz="2400" kern="0" cap="all" spc="-50" dirty="0">
                <a:solidFill>
                  <a:srgbClr val="00205C"/>
                </a:solidFill>
                <a:latin typeface="DINNextLTPro-Medium"/>
                <a:sym typeface="DINNextLTPro-Medium"/>
              </a:rPr>
              <a:t>ajoutez votre texte</a:t>
            </a:r>
          </a:p>
          <a:p>
            <a:pPr marL="757555" lvl="1" indent="-300355" hangingPunct="0">
              <a:spcBef>
                <a:spcPts val="1300"/>
              </a:spcBef>
              <a:buClr>
                <a:srgbClr val="CFD052"/>
              </a:buClr>
              <a:buSzPct val="100000"/>
              <a:buFontTx/>
              <a:buChar char="•"/>
              <a:tabLst>
                <a:tab pos="749300" algn="l"/>
              </a:tabLst>
              <a:defRPr cap="none" spc="0">
                <a:latin typeface="DINNextLTPro-Regular"/>
                <a:ea typeface="DINNextLTPro-Regular"/>
                <a:cs typeface="DINNextLTPro-Regular"/>
                <a:sym typeface="DINNextLTPro-Regular"/>
              </a:defRPr>
            </a:pPr>
            <a:r>
              <a:rPr lang="fr-FR" sz="2400" kern="0" dirty="0">
                <a:solidFill>
                  <a:srgbClr val="00205C"/>
                </a:solidFill>
                <a:latin typeface="DINNextLTPro-Regular"/>
                <a:ea typeface="DINNextLTPro-Regular"/>
                <a:cs typeface="DINNextLTPro-Regular"/>
                <a:sym typeface="DINNextLTPro-Regular"/>
              </a:rPr>
              <a:t>Ajoutez votre texte</a:t>
            </a:r>
          </a:p>
          <a:p>
            <a:pPr marL="1504950" lvl="2" indent="-190500" hangingPunct="0">
              <a:spcBef>
                <a:spcPts val="500"/>
              </a:spcBef>
              <a:buSzPct val="60000"/>
              <a:buFont typeface="DIN Next LT Pro Light"/>
              <a:buChar char="✤"/>
              <a:tabLst>
                <a:tab pos="1562100" algn="l"/>
              </a:tabLst>
              <a:defRPr sz="3000" cap="none" spc="-5">
                <a:latin typeface="DIN Next LT Pro Light"/>
                <a:ea typeface="DIN Next LT Pro Light"/>
                <a:cs typeface="DIN Next LT Pro Light"/>
                <a:sym typeface="DIN Next LT Pro Light"/>
              </a:defRPr>
            </a:pPr>
            <a:r>
              <a:rPr lang="fr-FR" sz="2000" kern="0" spc="-5" dirty="0">
                <a:solidFill>
                  <a:srgbClr val="00205C"/>
                </a:solidFill>
                <a:latin typeface="DIN Next LT Pro Light"/>
                <a:ea typeface="DIN Next LT Pro Light"/>
                <a:cs typeface="DIN Next LT Pro Light"/>
                <a:sym typeface="DIN Next LT Pro Light"/>
              </a:rPr>
              <a:t> Ajoutez votre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A3E6BD-3897-487E-B5F3-A319181A8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2895-AE66-4072-8E28-250FCC4235D2}" type="datetimeFigureOut">
              <a:rPr lang="fr-BE" smtClean="0"/>
              <a:t>22-03-24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3A31C-951B-481E-98D9-DB4CCB8A7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A74541-5D8A-4BE0-B2AA-FCFCC6140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9D64-6B8E-4585-973B-10911028EA4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941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3" r:id="rId4"/>
    <p:sldLayoutId id="2147483651" r:id="rId5"/>
    <p:sldLayoutId id="2147483667" r:id="rId6"/>
    <p:sldLayoutId id="2147483664" r:id="rId7"/>
    <p:sldLayoutId id="2147483654" r:id="rId8"/>
    <p:sldLayoutId id="2147483668" r:id="rId9"/>
    <p:sldLayoutId id="2147483660" r:id="rId10"/>
    <p:sldLayoutId id="2147483661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rgbClr val="B4BD10"/>
          </a:solidFill>
          <a:latin typeface="Din bold"/>
          <a:ea typeface="+mj-ea"/>
          <a:cs typeface="Din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E2B50"/>
          </a:solidFill>
          <a:latin typeface="DIN Next LT Pro Light"/>
          <a:ea typeface="+mn-ea"/>
          <a:cs typeface="+mn-cs"/>
        </a:defRPr>
      </a:lvl1pPr>
      <a:lvl2pPr marL="757555" indent="-300355" algn="l" defTabSz="914400" rtl="0" eaLnBrk="1" latinLnBrk="0" hangingPunct="0">
        <a:lnSpc>
          <a:spcPct val="90000"/>
        </a:lnSpc>
        <a:spcBef>
          <a:spcPts val="1300"/>
        </a:spcBef>
        <a:buClr>
          <a:srgbClr val="CFD052"/>
        </a:buClr>
        <a:buSzPct val="100000"/>
        <a:buFontTx/>
        <a:buChar char="•"/>
        <a:tabLst>
          <a:tab pos="749300" algn="l"/>
        </a:tabLst>
        <a:defRPr sz="2400" kern="1200" cap="none" spc="0">
          <a:solidFill>
            <a:schemeClr val="tx1"/>
          </a:solidFill>
          <a:latin typeface="DINNextLTPro-Regular"/>
          <a:ea typeface="+mn-ea"/>
          <a:cs typeface="+mn-cs"/>
          <a:sym typeface="DINNextLTPro-Regular"/>
        </a:defRPr>
      </a:lvl2pPr>
      <a:lvl3pPr marL="1504950" indent="-190500" algn="l" defTabSz="914400" rtl="0" eaLnBrk="1" latinLnBrk="0" hangingPunct="0">
        <a:lnSpc>
          <a:spcPct val="90000"/>
        </a:lnSpc>
        <a:spcBef>
          <a:spcPts val="500"/>
        </a:spcBef>
        <a:buSzPct val="60000"/>
        <a:buFont typeface="DIN Next LT Pro Light"/>
        <a:buChar char="✤"/>
        <a:tabLst>
          <a:tab pos="1562100" algn="l"/>
        </a:tabLst>
        <a:defRPr sz="3000" kern="1200" cap="none" spc="-5">
          <a:solidFill>
            <a:schemeClr val="tx1"/>
          </a:solidFill>
          <a:latin typeface="DIN Next LT Pro Light"/>
          <a:ea typeface="+mn-ea"/>
          <a:cs typeface="+mn-cs"/>
          <a:sym typeface="DIN Next LT Pr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Next LT Pro Ligh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Next LT Pro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re.bravo1@ire.e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A081C6-EC3B-483A-8809-CD180AAD8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Conventionele veiligheid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FDE0D-7E9C-4C04-B6B2-ECEECC970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6" y="4200525"/>
            <a:ext cx="4200340" cy="1590675"/>
          </a:xfrm>
        </p:spPr>
        <p:txBody>
          <a:bodyPr anchor="ctr"/>
          <a:lstStyle/>
          <a:p>
            <a:pPr rtl="0"/>
            <a:r>
              <a:rPr lang="nl-NL"/>
              <a:t>Regels en richtlijnen </a:t>
            </a:r>
            <a:br>
              <a:rPr lang="fr-FR" dirty="0"/>
            </a:br>
            <a:r>
              <a:rPr lang="nl-NL"/>
              <a:t>voor het personeel van het 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6C159F-E50A-4A1B-87C6-C298F01AF921}"/>
              </a:ext>
            </a:extLst>
          </p:cNvPr>
          <p:cNvSpPr txBox="1"/>
          <p:nvPr/>
        </p:nvSpPr>
        <p:spPr>
          <a:xfrm>
            <a:off x="122738" y="6462170"/>
            <a:ext cx="2135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1200">
                <a:solidFill>
                  <a:schemeClr val="bg2"/>
                </a:solidFill>
              </a:rPr>
              <a:t>©2023 IRE - IRE ELiT</a:t>
            </a:r>
          </a:p>
        </p:txBody>
      </p:sp>
    </p:spTree>
    <p:extLst>
      <p:ext uri="{BB962C8B-B14F-4D97-AF65-F5344CB8AC3E}">
        <p14:creationId xmlns:p14="http://schemas.microsoft.com/office/powerpoint/2010/main" val="39843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Bezoekers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pPr marL="0" indent="0" rtl="0">
              <a:buNone/>
            </a:pPr>
            <a:r>
              <a:rPr lang="nl-NL" sz="2800" b="1" dirty="0">
                <a:solidFill>
                  <a:schemeClr val="accent1"/>
                </a:solidFill>
              </a:rPr>
              <a:t>Een maand vóór het bezoek:</a:t>
            </a:r>
            <a:br>
              <a:rPr lang="fr-FR" b="1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rtl="0"/>
            <a:r>
              <a:rPr lang="nl-NL" dirty="0"/>
              <a:t>Een toegangsaanvraag indienen</a:t>
            </a:r>
          </a:p>
          <a:p>
            <a:pPr lvl="1" rtl="0">
              <a:lnSpc>
                <a:spcPct val="120000"/>
              </a:lnSpc>
              <a:spcBef>
                <a:spcPts val="600"/>
              </a:spcBef>
            </a:pPr>
            <a:r>
              <a:rPr lang="nl-NL" dirty="0"/>
              <a:t>Machtiging</a:t>
            </a:r>
          </a:p>
          <a:p>
            <a:pPr lvl="1" rtl="0">
              <a:lnSpc>
                <a:spcPct val="120000"/>
              </a:lnSpc>
              <a:spcBef>
                <a:spcPts val="600"/>
              </a:spcBef>
            </a:pPr>
            <a:r>
              <a:rPr lang="nl-NL" dirty="0"/>
              <a:t>Diverse opleidingen</a:t>
            </a:r>
          </a:p>
          <a:p>
            <a:pPr lvl="1" rtl="0">
              <a:lnSpc>
                <a:spcPct val="120000"/>
              </a:lnSpc>
              <a:spcBef>
                <a:spcPts val="600"/>
              </a:spcBef>
            </a:pPr>
            <a:r>
              <a:rPr lang="nl-NL" b="1" dirty="0"/>
              <a:t>G</a:t>
            </a:r>
            <a:r>
              <a:rPr lang="nl-NL" dirty="0"/>
              <a:t>eschiktheid om</a:t>
            </a:r>
            <a:r>
              <a:rPr lang="nl-NL" b="1" dirty="0"/>
              <a:t> onder </a:t>
            </a:r>
            <a:r>
              <a:rPr lang="nl-NL" dirty="0"/>
              <a:t>ioniserende straling te werken (voor toegang tot de gecontroleerde zone)</a:t>
            </a:r>
            <a:r>
              <a:rPr lang="nl-NL" b="1" dirty="0"/>
              <a:t> </a:t>
            </a:r>
          </a:p>
          <a:p>
            <a:pPr marL="0" indent="0" rtl="0">
              <a:buNone/>
            </a:pPr>
            <a:r>
              <a:rPr lang="nl-NL" sz="2800" b="1" dirty="0">
                <a:solidFill>
                  <a:schemeClr val="accent1"/>
                </a:solidFill>
              </a:rPr>
              <a:t>Enkele dagen vóór het bezoek:</a:t>
            </a:r>
            <a:br>
              <a:rPr lang="fr-FR" b="1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rtl="0"/>
            <a:r>
              <a:rPr lang="nl-NL" dirty="0"/>
              <a:t>G4S inlichten over de komst van een bezoeker.</a:t>
            </a:r>
          </a:p>
          <a:p>
            <a:pPr lvl="1" rtl="0">
              <a:lnSpc>
                <a:spcPct val="120000"/>
              </a:lnSpc>
              <a:spcBef>
                <a:spcPts val="600"/>
              </a:spcBef>
            </a:pPr>
            <a:r>
              <a:rPr lang="nl-NL" dirty="0">
                <a:hlinkClick r:id="rId3"/>
              </a:rPr>
              <a:t>Ire.bravo1@ire.eu</a:t>
            </a:r>
            <a:r>
              <a:rPr lang="nl-NL" dirty="0"/>
              <a:t> </a:t>
            </a:r>
          </a:p>
          <a:p>
            <a:pPr lvl="1" rtl="0">
              <a:lnSpc>
                <a:spcPct val="120000"/>
              </a:lnSpc>
              <a:spcBef>
                <a:spcPts val="600"/>
              </a:spcBef>
            </a:pPr>
            <a:r>
              <a:rPr lang="nl-NL" dirty="0"/>
              <a:t>Identiteit, datum, uur en duur, nummerplaat indien mogelijk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CCF8C2-E133-4429-B2D5-DD9614BA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040">
            <a:off x="4916144" y="1268051"/>
            <a:ext cx="2968391" cy="143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86AEA7B-1EFA-4B2B-9BB0-DAF13764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17" y="2825848"/>
            <a:ext cx="2176997" cy="82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F91D0D7-BC7E-467C-B6B6-2C419894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28" y="2825848"/>
            <a:ext cx="2281064" cy="9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1AA5B19F-DDDB-483D-B7E1-BB55D35489EE}"/>
              </a:ext>
            </a:extLst>
          </p:cNvPr>
          <p:cNvSpPr/>
          <p:nvPr/>
        </p:nvSpPr>
        <p:spPr>
          <a:xfrm rot="21132329">
            <a:off x="5580248" y="1947198"/>
            <a:ext cx="732351" cy="189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 droite 10">
            <a:extLst>
              <a:ext uri="{FF2B5EF4-FFF2-40B4-BE49-F238E27FC236}">
                <a16:creationId xmlns:a16="http://schemas.microsoft.com/office/drawing/2014/main" id="{EBFDA7A9-F7AA-406D-8303-33142A86081B}"/>
              </a:ext>
            </a:extLst>
          </p:cNvPr>
          <p:cNvSpPr/>
          <p:nvPr/>
        </p:nvSpPr>
        <p:spPr>
          <a:xfrm rot="750045">
            <a:off x="5734594" y="2896056"/>
            <a:ext cx="685711" cy="337842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-NL" sz="1200">
                <a:solidFill>
                  <a:schemeClr val="bg2"/>
                </a:solidFill>
              </a:rPr>
              <a:t>IDPB</a:t>
            </a:r>
          </a:p>
        </p:txBody>
      </p:sp>
      <p:sp>
        <p:nvSpPr>
          <p:cNvPr id="17" name="Flèche droite 11">
            <a:extLst>
              <a:ext uri="{FF2B5EF4-FFF2-40B4-BE49-F238E27FC236}">
                <a16:creationId xmlns:a16="http://schemas.microsoft.com/office/drawing/2014/main" id="{CE8CDE36-9735-4065-AF3C-69CD9AA6B4A1}"/>
              </a:ext>
            </a:extLst>
          </p:cNvPr>
          <p:cNvSpPr/>
          <p:nvPr/>
        </p:nvSpPr>
        <p:spPr>
          <a:xfrm>
            <a:off x="8832622" y="2966264"/>
            <a:ext cx="685711" cy="337842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l-NL" sz="800" b="1" dirty="0">
                <a:solidFill>
                  <a:schemeClr val="bg2"/>
                </a:solidFill>
              </a:rPr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33517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Bezoekers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b="1">
                <a:solidFill>
                  <a:schemeClr val="accent1"/>
                </a:solidFill>
              </a:rPr>
              <a:t>De dag van het bezoek</a:t>
            </a:r>
            <a:br>
              <a:rPr lang="fr-FR" b="1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rtl="0"/>
            <a:r>
              <a:rPr lang="nl-NL" sz="2000"/>
              <a:t>Begeleid de bezoekers zodra ze het terrein betreden:</a:t>
            </a:r>
          </a:p>
          <a:p>
            <a:pPr lvl="1" rtl="0">
              <a:spcBef>
                <a:spcPts val="600"/>
              </a:spcBef>
            </a:pPr>
            <a:r>
              <a:rPr lang="nl-NL" sz="1700"/>
              <a:t>Indien dat niet mogelijk is, moet in een G4S-begeleiding worden voorzien.</a:t>
            </a:r>
          </a:p>
          <a:p>
            <a:pPr lvl="1" rtl="0">
              <a:spcBef>
                <a:spcPts val="600"/>
              </a:spcBef>
            </a:pPr>
            <a:r>
              <a:rPr lang="nl-NL" sz="1700"/>
              <a:t>Er kunnen uitzonderingen op de begeleiding worden gemaakt. Vraag hierover meer informatie! 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97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722DF37-57A7-4D88-987A-F4474E8E4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807" y="4959978"/>
            <a:ext cx="1794873" cy="17925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Naleving van het verkeersreglement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rtl="0"/>
            <a:r>
              <a:rPr lang="nl-NL" dirty="0"/>
              <a:t>Snelheidsbeperking tot 30 km/u op het hele terrein</a:t>
            </a:r>
          </a:p>
          <a:p>
            <a:pPr rtl="0"/>
            <a:r>
              <a:rPr lang="nl-NL" dirty="0"/>
              <a:t>Absolute voorrang van rechts</a:t>
            </a:r>
          </a:p>
          <a:p>
            <a:pPr rtl="0"/>
            <a:r>
              <a:rPr lang="nl-NL" dirty="0"/>
              <a:t>Naleving van het parkeerverbod</a:t>
            </a: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OPGELET voor zwakke weggebruikers en trage voertuigen!</a:t>
            </a:r>
          </a:p>
          <a:p>
            <a:endParaRPr lang="fr-FR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D78044-BA37-405F-9B2F-F8A077671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736" y="2044606"/>
            <a:ext cx="1257300" cy="1257300"/>
          </a:xfrm>
          <a:prstGeom prst="rect">
            <a:avLst/>
          </a:prstGeom>
        </p:spPr>
      </p:pic>
      <p:pic>
        <p:nvPicPr>
          <p:cNvPr id="5" name="Image 4" descr="AB1_French_road_sign.svg.png">
            <a:extLst>
              <a:ext uri="{FF2B5EF4-FFF2-40B4-BE49-F238E27FC236}">
                <a16:creationId xmlns:a16="http://schemas.microsoft.com/office/drawing/2014/main" id="{A38AB81E-3170-4D6C-B5F0-220BF84CA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842" y="2736850"/>
            <a:ext cx="1194965" cy="10515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44546F-3918-4E8F-A986-238F22C0E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26" y="3536119"/>
            <a:ext cx="1116000" cy="1116000"/>
          </a:xfrm>
          <a:prstGeom prst="rect">
            <a:avLst/>
          </a:prstGeom>
        </p:spPr>
      </p:pic>
      <p:pic>
        <p:nvPicPr>
          <p:cNvPr id="8" name="Picture 25" descr="pietons">
            <a:extLst>
              <a:ext uri="{FF2B5EF4-FFF2-40B4-BE49-F238E27FC236}">
                <a16:creationId xmlns:a16="http://schemas.microsoft.com/office/drawing/2014/main" id="{410A8687-1523-4BCE-85B8-9C80AE61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4330" y="5462652"/>
            <a:ext cx="1152128" cy="11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EBBE34-F2CF-48C2-92B6-86ACFCD57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229" y="5462652"/>
            <a:ext cx="1012111" cy="13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Signalisatiekleuren en -vormen</a:t>
            </a:r>
          </a:p>
        </p:txBody>
      </p:sp>
      <p:pic>
        <p:nvPicPr>
          <p:cNvPr id="16" name="Image 15" descr="OB1992927.gif">
            <a:extLst>
              <a:ext uri="{FF2B5EF4-FFF2-40B4-BE49-F238E27FC236}">
                <a16:creationId xmlns:a16="http://schemas.microsoft.com/office/drawing/2014/main" id="{D5F455A7-B3C9-4507-8788-9F23CCD5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64" y="2157620"/>
            <a:ext cx="1254651" cy="1271380"/>
          </a:xfrm>
          <a:prstGeom prst="rect">
            <a:avLst/>
          </a:prstGeom>
        </p:spPr>
      </p:pic>
      <p:pic>
        <p:nvPicPr>
          <p:cNvPr id="19" name="Image 18" descr="OB1992956.gif">
            <a:extLst>
              <a:ext uri="{FF2B5EF4-FFF2-40B4-BE49-F238E27FC236}">
                <a16:creationId xmlns:a16="http://schemas.microsoft.com/office/drawing/2014/main" id="{0AE7D0E3-FC01-48E1-9E67-7DA7BA6517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"/>
          </a:blip>
          <a:stretch>
            <a:fillRect/>
          </a:stretch>
        </p:blipFill>
        <p:spPr>
          <a:xfrm>
            <a:off x="1051989" y="3640081"/>
            <a:ext cx="1286822" cy="1286822"/>
          </a:xfrm>
          <a:prstGeom prst="rect">
            <a:avLst/>
          </a:prstGeom>
        </p:spPr>
      </p:pic>
      <p:pic>
        <p:nvPicPr>
          <p:cNvPr id="20" name="Image 12" descr="DangerElectrique_1.jpg">
            <a:extLst>
              <a:ext uri="{FF2B5EF4-FFF2-40B4-BE49-F238E27FC236}">
                <a16:creationId xmlns:a16="http://schemas.microsoft.com/office/drawing/2014/main" id="{618FBC4D-3ACB-47BF-81C2-58059917E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30" y="5137984"/>
            <a:ext cx="1382140" cy="12868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33C79B6-ACD0-4E74-A1E7-7C6A2F4D98F0}"/>
              </a:ext>
            </a:extLst>
          </p:cNvPr>
          <p:cNvSpPr txBox="1"/>
          <p:nvPr/>
        </p:nvSpPr>
        <p:spPr>
          <a:xfrm>
            <a:off x="2538870" y="256247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FF0000"/>
                </a:solidFill>
                <a:latin typeface="DIN Next LT Pro Light" panose="020B0303020203050203" pitchFamily="34" charset="0"/>
                <a:cs typeface="Tahoma" pitchFamily="34" charset="0"/>
              </a:rPr>
              <a:t>VERBOD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EFBFDEB-61DF-4FCF-B1BF-3ED8F5CBA989}"/>
              </a:ext>
            </a:extLst>
          </p:cNvPr>
          <p:cNvSpPr txBox="1"/>
          <p:nvPr/>
        </p:nvSpPr>
        <p:spPr>
          <a:xfrm>
            <a:off x="2538870" y="405265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0070C0"/>
                </a:solidFill>
                <a:latin typeface="DIN Next LT Pro Light" panose="020B0303020203050203" pitchFamily="34" charset="0"/>
                <a:cs typeface="Tahoma" pitchFamily="34" charset="0"/>
              </a:rPr>
              <a:t>VERPLICHTING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6902658-22E2-48EB-A3D1-7DCB0124E9BF}"/>
              </a:ext>
            </a:extLst>
          </p:cNvPr>
          <p:cNvSpPr txBox="1"/>
          <p:nvPr/>
        </p:nvSpPr>
        <p:spPr>
          <a:xfrm>
            <a:off x="2538870" y="5655364"/>
            <a:ext cx="3024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2400" b="1">
                <a:solidFill>
                  <a:srgbClr val="FFC000"/>
                </a:solidFill>
                <a:latin typeface="DIN Next LT Pro Light" panose="020B0303020203050203" pitchFamily="34" charset="0"/>
                <a:cs typeface="Tahoma" pitchFamily="34" charset="0"/>
              </a:rPr>
              <a:t>WAARSCHUWING</a:t>
            </a:r>
          </a:p>
          <a:p>
            <a:pPr rtl="0"/>
            <a:r>
              <a:rPr lang="nl-NL" sz="2000">
                <a:solidFill>
                  <a:srgbClr val="FFC000"/>
                </a:solidFill>
                <a:latin typeface="DIN Next LT Pro Light" panose="020B0303020203050203" pitchFamily="34" charset="0"/>
                <a:cs typeface="Tahoma" pitchFamily="34" charset="0"/>
              </a:rPr>
              <a:t>(risico's en gevaren)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E727D2-8AB0-422C-A079-3D216BAC2ED7}"/>
              </a:ext>
            </a:extLst>
          </p:cNvPr>
          <p:cNvSpPr/>
          <p:nvPr/>
        </p:nvSpPr>
        <p:spPr>
          <a:xfrm>
            <a:off x="7436007" y="2562477"/>
            <a:ext cx="3436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nl-NL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Signalisatie betreffende de veiligheidsvoorwaarden en brandbestrijdings</a:t>
            </a:r>
            <a:r>
              <a:rPr lang="nl-NL" i="1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toestellen</a:t>
            </a:r>
          </a:p>
        </p:txBody>
      </p:sp>
      <p:pic>
        <p:nvPicPr>
          <p:cNvPr id="24" name="Image 23" descr="OB995502.gif">
            <a:extLst>
              <a:ext uri="{FF2B5EF4-FFF2-40B4-BE49-F238E27FC236}">
                <a16:creationId xmlns:a16="http://schemas.microsoft.com/office/drawing/2014/main" id="{6AF08FB1-1B78-467B-A924-86730D32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"/>
          </a:blip>
          <a:stretch>
            <a:fillRect/>
          </a:stretch>
        </p:blipFill>
        <p:spPr>
          <a:xfrm>
            <a:off x="7881193" y="4542894"/>
            <a:ext cx="1224136" cy="1224136"/>
          </a:xfrm>
          <a:prstGeom prst="rect">
            <a:avLst/>
          </a:prstGeom>
        </p:spPr>
      </p:pic>
      <p:pic>
        <p:nvPicPr>
          <p:cNvPr id="25" name="Image 24" descr="OB995563.gif">
            <a:extLst>
              <a:ext uri="{FF2B5EF4-FFF2-40B4-BE49-F238E27FC236}">
                <a16:creationId xmlns:a16="http://schemas.microsoft.com/office/drawing/2014/main" id="{60BFCAA7-08BA-4118-9D0F-B329D1578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9345" y="4542894"/>
            <a:ext cx="1224136" cy="1224136"/>
          </a:xfrm>
          <a:prstGeom prst="rect">
            <a:avLst/>
          </a:prstGeom>
        </p:spPr>
      </p:pic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DB1796A0-0AE8-48DF-B731-4EC4CAE22B7F}"/>
              </a:ext>
            </a:extLst>
          </p:cNvPr>
          <p:cNvSpPr/>
          <p:nvPr/>
        </p:nvSpPr>
        <p:spPr>
          <a:xfrm rot="16200000">
            <a:off x="9010152" y="2991001"/>
            <a:ext cx="288032" cy="2808312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44E18C1-12C9-4092-8E76-D830EF1B99F9}"/>
              </a:ext>
            </a:extLst>
          </p:cNvPr>
          <p:cNvCxnSpPr>
            <a:stCxn id="3" idx="2"/>
          </p:cNvCxnSpPr>
          <p:nvPr/>
        </p:nvCxnSpPr>
        <p:spPr>
          <a:xfrm flipH="1">
            <a:off x="9154168" y="3485807"/>
            <a:ext cx="1" cy="5755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5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Houding en gedrag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 rtl="0"/>
            <a:r>
              <a:rPr lang="nl-NL"/>
              <a:t> In de werklokalen:</a:t>
            </a:r>
          </a:p>
          <a:p>
            <a:pPr lvl="1" rtl="0"/>
            <a:r>
              <a:rPr lang="nl-NL"/>
              <a:t>De zones worden netjes gehouden en altijd opgeruimd.</a:t>
            </a:r>
          </a:p>
          <a:p>
            <a:pPr lvl="1" rtl="0"/>
            <a:r>
              <a:rPr lang="nl-NL"/>
              <a:t>Het gereedschap en het materiaal worden op de daartoe bestemde plaats opgeborgen.</a:t>
            </a:r>
          </a:p>
          <a:p>
            <a:pPr lvl="1" rtl="0"/>
            <a:r>
              <a:rPr lang="nl-NL"/>
              <a:t>De nooddeuren mogen niet worden geblokkeerd.</a:t>
            </a:r>
          </a:p>
          <a:p>
            <a:pPr lvl="1" rtl="0"/>
            <a:r>
              <a:rPr lang="nl-NL"/>
              <a:t>De nooduitgangen moeten vrij worden gehouden.</a:t>
            </a:r>
          </a:p>
          <a:p>
            <a:pPr lvl="1"/>
            <a:endParaRPr lang="fr-BE" dirty="0"/>
          </a:p>
          <a:p>
            <a:endParaRPr lang="fr-B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Rookverbod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959100"/>
            <a:ext cx="5829300" cy="3138870"/>
          </a:xfrm>
        </p:spPr>
        <p:txBody>
          <a:bodyPr>
            <a:normAutofit/>
          </a:bodyPr>
          <a:lstStyle/>
          <a:p>
            <a:pPr marL="342900" indent="-342900" rtl="0">
              <a:spcBef>
                <a:spcPts val="1800"/>
              </a:spcBef>
            </a:pPr>
            <a:r>
              <a:rPr lang="nl-NL"/>
              <a:t>Het is ten strengste verboden om te roken op het terrein.</a:t>
            </a:r>
          </a:p>
          <a:p>
            <a:pPr marL="342900" indent="-342900" rtl="0">
              <a:spcBef>
                <a:spcPts val="1800"/>
              </a:spcBef>
            </a:pPr>
            <a:r>
              <a:rPr lang="nl-NL" u="sng"/>
              <a:t>Op de personeelsparking</a:t>
            </a:r>
            <a:r>
              <a:rPr lang="nl-NL"/>
              <a:t> is er een rokershokje geïnstalleerd.</a:t>
            </a:r>
          </a:p>
          <a:p>
            <a:pPr marL="342900" indent="-342900" rtl="0">
              <a:spcBef>
                <a:spcPts val="1800"/>
              </a:spcBef>
            </a:pPr>
            <a:r>
              <a:rPr lang="nl-NL"/>
              <a:t>Gelieve </a:t>
            </a:r>
            <a:r>
              <a:rPr lang="nl-NL" u="sng"/>
              <a:t>dit hokje enkel</a:t>
            </a:r>
            <a:r>
              <a:rPr lang="nl-NL"/>
              <a:t> tijdens je rookpauzes te gebruiken.</a:t>
            </a:r>
          </a:p>
          <a:p>
            <a:endParaRPr lang="fr-BE" b="1" dirty="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9E4FD8F-9B5C-4EBB-A692-7C2174CF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0" y="2402270"/>
            <a:ext cx="470111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C104F2-B93E-4EA0-A671-82006B953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126563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BB202-63CE-4144-9E57-EDCE48A39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IT-veiligheid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443D95-3CAC-42BC-A925-8271561FF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rtl="0"/>
            <a:r>
              <a:rPr lang="nl-NL" dirty="0"/>
              <a:t>Omdat:</a:t>
            </a:r>
          </a:p>
          <a:p>
            <a:pPr marL="871855" lvl="1" indent="-342900" rtl="0"/>
            <a:r>
              <a:rPr lang="nl-NL" dirty="0"/>
              <a:t>Veiligheid iedereen aanbelangt;</a:t>
            </a:r>
          </a:p>
          <a:p>
            <a:pPr marL="871855" lvl="1" indent="-342900" rtl="0"/>
            <a:r>
              <a:rPr lang="nl-NL" dirty="0"/>
              <a:t>Elke werknemer van het bedrijf verantwoordelijk is voor de veiligheid van zijn werkomgeving.</a:t>
            </a:r>
          </a:p>
          <a:p>
            <a:pPr marL="342900" indent="-342900" rtl="0"/>
            <a:r>
              <a:rPr lang="nl-NL" dirty="0"/>
              <a:t>Het bedrijf verwacht van iedereen dat zij het informaticamateriaal op de meeste gepaste manier behandelen.</a:t>
            </a:r>
          </a:p>
        </p:txBody>
      </p:sp>
    </p:spTree>
    <p:extLst>
      <p:ext uri="{BB962C8B-B14F-4D97-AF65-F5344CB8AC3E}">
        <p14:creationId xmlns:p14="http://schemas.microsoft.com/office/powerpoint/2010/main" val="15935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9CB2A-186A-4E54-A201-773EE6EEA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IT-veiligheid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F9402-8F0C-4CAA-A028-6E50C8172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372915" cy="3882171"/>
          </a:xfrm>
        </p:spPr>
        <p:txBody>
          <a:bodyPr>
            <a:normAutofit fontScale="85000" lnSpcReduction="20000"/>
          </a:bodyPr>
          <a:lstStyle/>
          <a:p>
            <a:pPr rtl="0"/>
            <a:r>
              <a:rPr lang="nl-NL"/>
              <a:t>8 te onthouden richtlijnen</a:t>
            </a:r>
          </a:p>
          <a:p>
            <a:pPr lvl="1" rtl="0"/>
            <a:r>
              <a:rPr lang="nl-NL"/>
              <a:t>Noteer nooit persoonlijke wachtwoorden en/of toegangscodes en maak ze niet bekend.</a:t>
            </a:r>
          </a:p>
          <a:p>
            <a:pPr lvl="1" rtl="0"/>
            <a:r>
              <a:rPr lang="nl-NL"/>
              <a:t>Gebruik nooit de inloggegevens van een collega.</a:t>
            </a:r>
          </a:p>
          <a:p>
            <a:pPr lvl="1" rtl="0"/>
            <a:r>
              <a:rPr lang="nl-NL"/>
              <a:t>Verstuur geen bestanden met gevoelige informatie via e-mail, verzend ze niet via niet-versleutelde netwerken en zet ze niet op een onbeveiligde USB-stick over.</a:t>
            </a:r>
          </a:p>
          <a:p>
            <a:pPr lvl="1" rtl="0"/>
            <a:r>
              <a:rPr lang="nl-NL"/>
              <a:t>Laat je laptop, tablet of smartphone nooit onbeheerd achter.</a:t>
            </a:r>
          </a:p>
          <a:p>
            <a:pPr lvl="1" rtl="0"/>
            <a:r>
              <a:rPr lang="nl-NL"/>
              <a:t>Vergrendel de toegang tot je computer ook wanneer je je werkpost voor een korte periode verlaat.</a:t>
            </a:r>
          </a:p>
          <a:p>
            <a:pPr lvl="1" rtl="0"/>
            <a:r>
              <a:rPr lang="nl-NL"/>
              <a:t>Behandel geen gevoelige bedrijfsgegevens op je persoonlijke computer.</a:t>
            </a:r>
          </a:p>
          <a:p>
            <a:pPr lvl="1" rtl="0"/>
            <a:r>
              <a:rPr lang="nl-NL"/>
              <a:t>Vermijd onbeveiligde wifinetwerken tijdens je beroepsverplaatsingen.</a:t>
            </a:r>
          </a:p>
          <a:p>
            <a:pPr lvl="1" rtl="0"/>
            <a:r>
              <a:rPr lang="nl-NL"/>
              <a:t>Wees voorzichtig met informatie die je via de sociale netwerken deelt </a:t>
            </a:r>
            <a:br>
              <a:rPr lang="fr-BE" altLang="fr-FR" dirty="0"/>
            </a:br>
            <a:r>
              <a:rPr lang="nl-NL"/>
              <a:t>(professioneel of niet).</a:t>
            </a:r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974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DCDB5-81FB-45CF-8D1F-91FEE6BE8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Milieu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A6B03A-4F0F-4D81-8BDE-3ACFA1723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rtl="0">
              <a:lnSpc>
                <a:spcPct val="110000"/>
              </a:lnSpc>
            </a:pPr>
            <a:r>
              <a:rPr lang="nl-NL" sz="2600"/>
              <a:t>De vervuilingsrisico's beperken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Gebruik machines, toestellen, apparaten, gevaarlijke stoffen (opvangbak, veiligheidsfiches, enz.) op een correcte manier.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Meld elke situatie die een gevaar voor het milieu vormt onmiddellijk.</a:t>
            </a:r>
          </a:p>
          <a:p>
            <a:pPr marL="871855" lvl="1" indent="-342900" rtl="0">
              <a:lnSpc>
                <a:spcPct val="110000"/>
              </a:lnSpc>
            </a:pPr>
            <a:r>
              <a:rPr lang="nl-NL"/>
              <a:t>Leef de vereisten van de milieureglementering na.</a:t>
            </a:r>
          </a:p>
          <a:p>
            <a:pPr lvl="1" algn="just"/>
            <a:endParaRPr lang="fr-BE" dirty="0">
              <a:solidFill>
                <a:srgbClr val="002664"/>
              </a:solidFill>
              <a:latin typeface="Calibri Light" pitchFamily="34" charset="0"/>
              <a:cs typeface="Tahoma" pitchFamily="34" charset="0"/>
            </a:endParaRPr>
          </a:p>
          <a:p>
            <a:pPr marL="342900" indent="-342900" rtl="0">
              <a:lnSpc>
                <a:spcPct val="110000"/>
              </a:lnSpc>
            </a:pPr>
            <a:r>
              <a:rPr lang="nl-NL" sz="2600"/>
              <a:t>Onnodig verbruik beperken </a:t>
            </a:r>
          </a:p>
          <a:p>
            <a:pPr lvl="1" algn="just" rtl="0"/>
            <a:r>
              <a:rPr lang="nl-NL"/>
              <a:t>Beheer de diverse benodigdheden, de energie, de vloeistoffen, enz. als een goede huisvader.</a:t>
            </a:r>
          </a:p>
          <a:p>
            <a:pPr lvl="1" algn="just"/>
            <a:endParaRPr lang="fr-BE" dirty="0">
              <a:solidFill>
                <a:srgbClr val="002664"/>
              </a:solidFill>
              <a:latin typeface="Calibri Light" pitchFamily="34" charset="0"/>
              <a:cs typeface="Tahoma" pitchFamily="34" charset="0"/>
            </a:endParaRPr>
          </a:p>
          <a:p>
            <a:pPr marL="342900" indent="-342900" rtl="0">
              <a:lnSpc>
                <a:spcPct val="110000"/>
              </a:lnSpc>
            </a:pPr>
            <a:r>
              <a:rPr lang="nl-NL" sz="2600"/>
              <a:t>Het gegenereerde afval beperken en gepast verwerken</a:t>
            </a:r>
          </a:p>
          <a:p>
            <a:pPr algn="just"/>
            <a:endParaRPr lang="fr-BE" sz="2800" b="1" i="1" dirty="0">
              <a:solidFill>
                <a:srgbClr val="002664"/>
              </a:solidFill>
              <a:latin typeface="Tahoma" pitchFamily="34" charset="0"/>
              <a:cs typeface="Tahoma" pitchFamily="34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1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CF3D2-C74D-413D-99FA-650975EBE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Milieu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E27B01-7683-4695-8D9D-DF6C45A82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916323" cy="3882171"/>
          </a:xfrm>
        </p:spPr>
        <p:txBody>
          <a:bodyPr>
            <a:normAutofit fontScale="85000" lnSpcReduction="20000"/>
          </a:bodyPr>
          <a:lstStyle/>
          <a:p>
            <a:pPr marL="342900" indent="-342900" rtl="0">
              <a:lnSpc>
                <a:spcPct val="110000"/>
              </a:lnSpc>
            </a:pPr>
            <a:r>
              <a:rPr lang="nl-NL" sz="2600" dirty="0"/>
              <a:t>De aanvoer en de creatie van afval in de gecontroleerde zone beperken</a:t>
            </a:r>
          </a:p>
          <a:p>
            <a:pPr marL="871855" lvl="1" indent="-342900" rtl="0"/>
            <a:r>
              <a:rPr lang="nl-NL" sz="1800" dirty="0"/>
              <a:t>Geef voorrang aan herbruikbare </a:t>
            </a:r>
            <a:r>
              <a:rPr lang="nl-NL" sz="1800" dirty="0" err="1"/>
              <a:t>recipiënten</a:t>
            </a:r>
            <a:r>
              <a:rPr lang="nl-NL" sz="1800" dirty="0"/>
              <a:t>.</a:t>
            </a:r>
          </a:p>
          <a:p>
            <a:pPr marL="1619250" lvl="2" indent="-342900" rtl="0">
              <a:lnSpc>
                <a:spcPct val="120000"/>
              </a:lnSpc>
            </a:pPr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Pak zoveel mogelijk voorwerpen en apparatuur uit die in de gecontroleerde zone worden binnengebracht en gebruik transportbakken. </a:t>
            </a:r>
          </a:p>
          <a:p>
            <a:pPr marL="1619250" lvl="2" indent="-342900" rtl="0"/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Giet de vloeistoffen over (toegangssas met behulp van de opvangbakken).</a:t>
            </a:r>
          </a:p>
          <a:p>
            <a:pPr marL="871855" lvl="1" indent="-342900" rtl="0"/>
            <a:r>
              <a:rPr lang="nl-NL" sz="1800" dirty="0"/>
              <a:t>Geef voorrang aan wasbare persoonlijke beschermingen.</a:t>
            </a:r>
          </a:p>
          <a:p>
            <a:pPr marL="1619250" lvl="2" indent="-342900" rtl="0"/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Vermijd zo veel mogelijk wegwerpbeschermingen (</a:t>
            </a:r>
            <a:r>
              <a:rPr lang="nl-NL" sz="1400" dirty="0">
                <a:solidFill>
                  <a:srgbClr val="002060"/>
                </a:solidFill>
                <a:latin typeface="Calibri Light" pitchFamily="34" charset="0"/>
              </a:rPr>
              <a:t>handschoenen, overalls, overshoes</a:t>
            </a:r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).</a:t>
            </a:r>
          </a:p>
          <a:p>
            <a:pPr marL="871855" lvl="1" indent="-342900" rtl="0"/>
            <a:r>
              <a:rPr lang="nl-NL" dirty="0">
                <a:sym typeface="DINNextLTPro-Regular"/>
              </a:rPr>
              <a:t>Sorteer je afval volgens de vastgelegde procedures (etikettenstroom). </a:t>
            </a:r>
          </a:p>
          <a:p>
            <a:pPr marL="1619250" lvl="2" indent="-342900" rtl="0"/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Leef de geldende regels en procedures na.</a:t>
            </a:r>
          </a:p>
          <a:p>
            <a:pPr marL="1619250" lvl="2" indent="-342900" rtl="0"/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Stel vragen en vergeet niet om hulp te vragen.</a:t>
            </a:r>
          </a:p>
          <a:p>
            <a:pPr marL="1619250" lvl="2" indent="-342900" rtl="0"/>
            <a:r>
              <a:rPr lang="nl-NL" dirty="0">
                <a:solidFill>
                  <a:srgbClr val="002060"/>
                </a:solidFill>
                <a:latin typeface="Calibri Light" pitchFamily="34" charset="0"/>
              </a:rPr>
              <a:t>Verminder het papiergebruik/Pas het aan.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299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518EAA-28E9-411F-9AA2-E3379562E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8656036" cy="3882171"/>
          </a:xfrm>
        </p:spPr>
        <p:txBody>
          <a:bodyPr/>
          <a:lstStyle/>
          <a:p>
            <a:pPr rtl="0"/>
            <a:r>
              <a:rPr lang="nl-NL" dirty="0"/>
              <a:t>Algemeen geldende regels op het terrein van het IRE in Fleurus</a:t>
            </a:r>
          </a:p>
          <a:p>
            <a:pPr rtl="0"/>
            <a:r>
              <a:rPr lang="nl-NL" dirty="0"/>
              <a:t>Regels verbonden aan de specifieke activiteiten van de werkzaamheden bij het IRE</a:t>
            </a:r>
          </a:p>
          <a:p>
            <a:pPr rtl="0"/>
            <a:r>
              <a:rPr lang="nl-NL" dirty="0"/>
              <a:t>Richtlijnen in noodsituaties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0C3F523-4615-4D6F-A327-3AF6FBB8D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515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A9C5-838D-421B-B8E9-82EBB34C1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nl-NL" sz="4500"/>
              <a:t>Regels verbonden aan de specificiteit van de werkzaamheden bij het IRE</a:t>
            </a:r>
          </a:p>
        </p:txBody>
      </p:sp>
    </p:spTree>
    <p:extLst>
      <p:ext uri="{BB962C8B-B14F-4D97-AF65-F5344CB8AC3E}">
        <p14:creationId xmlns:p14="http://schemas.microsoft.com/office/powerpoint/2010/main" val="16264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Gebruik van de toegangsbadge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8293052" cy="3882171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dirty="0"/>
              <a:t>Om door de deuren met toegangscontrole te gaan:</a:t>
            </a:r>
          </a:p>
          <a:p>
            <a:pPr rtl="0"/>
            <a:r>
              <a:rPr lang="nl-NL" dirty="0"/>
              <a:t>Houd de badge voor de lezer telkens wanneer je een lokaal met toegangscontrole binnen- en buitengaat, zelfs wanneer:</a:t>
            </a:r>
          </a:p>
          <a:p>
            <a:pPr lvl="1" rtl="0"/>
            <a:r>
              <a:rPr lang="nl-NL" dirty="0"/>
              <a:t>Verschillende personen tegelijk naar binnen- en/of buitengaan;</a:t>
            </a:r>
          </a:p>
          <a:p>
            <a:pPr lvl="1" rtl="0"/>
            <a:r>
              <a:rPr lang="nl-NL" dirty="0"/>
              <a:t>De deur al open is.</a:t>
            </a:r>
          </a:p>
          <a:p>
            <a:pPr rtl="0"/>
            <a:r>
              <a:rPr lang="nl-NL" dirty="0"/>
              <a:t>Ontzeg personen met een niet-werkende badge de toegang.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 dirty="0">
                <a:solidFill>
                  <a:schemeClr val="accent1"/>
                </a:solidFill>
              </a:rPr>
              <a:t>In geval van een abnormaal geweigerde toegangscontrole </a:t>
            </a:r>
            <a:r>
              <a:rPr lang="nl-NL" b="1" dirty="0">
                <a:solidFill>
                  <a:schemeClr val="accent1"/>
                </a:solidFill>
              </a:rPr>
              <a:t>moet je contact opnemen met je hiërarchische lijn.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5" name="Image 4" descr="porte lecteur 2.jpg">
            <a:extLst>
              <a:ext uri="{FF2B5EF4-FFF2-40B4-BE49-F238E27FC236}">
                <a16:creationId xmlns:a16="http://schemas.microsoft.com/office/drawing/2014/main" id="{5FEC133F-8463-47BE-88F5-DAEE1C25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578" y="2250519"/>
            <a:ext cx="1827625" cy="2436833"/>
          </a:xfrm>
          <a:prstGeom prst="rect">
            <a:avLst/>
          </a:prstGeom>
        </p:spPr>
      </p:pic>
      <p:pic>
        <p:nvPicPr>
          <p:cNvPr id="6" name="Image 5" descr="porte lecteur 1.jpg">
            <a:extLst>
              <a:ext uri="{FF2B5EF4-FFF2-40B4-BE49-F238E27FC236}">
                <a16:creationId xmlns:a16="http://schemas.microsoft.com/office/drawing/2014/main" id="{6C7DEF3F-7F9E-4259-B47F-AC969FF40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506" y="4746945"/>
            <a:ext cx="2472007" cy="185400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305A22E-2E60-43BE-984D-11D9C231E9B0}"/>
              </a:ext>
            </a:extLst>
          </p:cNvPr>
          <p:cNvCxnSpPr/>
          <p:nvPr/>
        </p:nvCxnSpPr>
        <p:spPr>
          <a:xfrm flipH="1">
            <a:off x="11133989" y="2157797"/>
            <a:ext cx="408101" cy="98677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9217FEC-8568-4E97-AC2E-49579E0482A9}"/>
              </a:ext>
            </a:extLst>
          </p:cNvPr>
          <p:cNvCxnSpPr>
            <a:cxnSpLocks/>
          </p:cNvCxnSpPr>
          <p:nvPr/>
        </p:nvCxnSpPr>
        <p:spPr>
          <a:xfrm>
            <a:off x="9533357" y="4619195"/>
            <a:ext cx="365760" cy="94389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Werven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0" y="2116944"/>
            <a:ext cx="10322430" cy="3882171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dirty="0"/>
              <a:t>Elke werf van een externe onderneming moet op een gepaste manier worden voorbereid om:</a:t>
            </a:r>
          </a:p>
          <a:p>
            <a:pPr rtl="0"/>
            <a:r>
              <a:rPr lang="nl-NL" dirty="0"/>
              <a:t>Een </a:t>
            </a:r>
            <a:r>
              <a:rPr lang="nl-NL" u="sng" dirty="0"/>
              <a:t>voorafgaande</a:t>
            </a:r>
            <a:r>
              <a:rPr lang="nl-NL" dirty="0"/>
              <a:t> beoordeling van alle risico's uit te voeren;</a:t>
            </a:r>
          </a:p>
          <a:p>
            <a:pPr rtl="0"/>
            <a:r>
              <a:rPr lang="nl-NL" dirty="0"/>
              <a:t>Een preventieplan inzake veiligheid en gezondheid op te stellen (voor de werven van externe ondernemingen). </a:t>
            </a:r>
          </a:p>
          <a:p>
            <a:pPr marL="0" indent="0" algn="ctr" rtl="0">
              <a:buNone/>
            </a:pPr>
            <a:br>
              <a:rPr lang="fr-FR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De IRE-werfverantwoordelijke moet een </a:t>
            </a:r>
          </a:p>
          <a:p>
            <a:pPr marL="0" indent="0" algn="ctr" rtl="0">
              <a:buNone/>
            </a:pPr>
            <a:r>
              <a:rPr lang="nl-NL" dirty="0">
                <a:solidFill>
                  <a:schemeClr val="accent1"/>
                </a:solidFill>
              </a:rPr>
              <a:t>voorbereidingsvergadering organiseren.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A41EC-F517-41CA-AF9C-619402603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11540" r="3828" b="3932"/>
          <a:stretch/>
        </p:blipFill>
        <p:spPr bwMode="auto">
          <a:xfrm>
            <a:off x="3682312" y="5359791"/>
            <a:ext cx="5293608" cy="12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4EA33A-8951-4037-91BB-4069F2352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Werven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D1A821-90C1-4A2D-B268-B651BAE1D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8609225" cy="4014600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dirty="0"/>
              <a:t>De toegang tot de afgebakende werven is ten strengste verboden voor personen die geen toestemming hebben om er te werken.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r>
              <a:rPr lang="nl-NL" dirty="0">
                <a:solidFill>
                  <a:schemeClr val="accent1"/>
                </a:solidFill>
              </a:rPr>
              <a:t>Respecteer de markering en de verbodsbepalingen.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10" name="Image 6">
            <a:extLst>
              <a:ext uri="{FF2B5EF4-FFF2-40B4-BE49-F238E27FC236}">
                <a16:creationId xmlns:a16="http://schemas.microsoft.com/office/drawing/2014/main" id="{A97ADCEE-706A-4D4B-BC06-AD724AEFA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3" y="3301222"/>
            <a:ext cx="2084526" cy="144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45A4A87B-4D3A-42E7-909C-B1EBC1160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30" y="2321307"/>
            <a:ext cx="1920000" cy="1440000"/>
          </a:xfrm>
          <a:prstGeom prst="rect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CDF8E22D-B533-48D7-9153-885832781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44" y="3420088"/>
            <a:ext cx="1637280" cy="1080000"/>
          </a:xfrm>
          <a:prstGeom prst="rect">
            <a:avLst/>
          </a:prstGeom>
        </p:spPr>
      </p:pic>
      <p:pic>
        <p:nvPicPr>
          <p:cNvPr id="13" name="Image 1">
            <a:extLst>
              <a:ext uri="{FF2B5EF4-FFF2-40B4-BE49-F238E27FC236}">
                <a16:creationId xmlns:a16="http://schemas.microsoft.com/office/drawing/2014/main" id="{F36D0BA5-14BB-4255-8D57-DB5458B8E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30" y="4219469"/>
            <a:ext cx="1920000" cy="1440000"/>
          </a:xfrm>
          <a:prstGeom prst="rect">
            <a:avLst/>
          </a:prstGeom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D52DBF79-DC07-46EB-A2FA-7453008E5E6D}"/>
              </a:ext>
            </a:extLst>
          </p:cNvPr>
          <p:cNvSpPr txBox="1"/>
          <p:nvPr/>
        </p:nvSpPr>
        <p:spPr>
          <a:xfrm>
            <a:off x="2940923" y="3623585"/>
            <a:ext cx="4022414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0" rtlCol="0">
            <a:spAutoFit/>
          </a:bodyPr>
          <a:lstStyle/>
          <a:p>
            <a:pPr algn="r" rtl="0"/>
            <a:r>
              <a:rPr lang="nl-NL" b="1">
                <a:solidFill>
                  <a:srgbClr val="002664"/>
                </a:solidFill>
                <a:latin typeface="DIN Next LT Pro" panose="020B0503020203050203" pitchFamily="34" charset="0"/>
                <a:ea typeface="Tahoma" pitchFamily="34" charset="0"/>
                <a:cs typeface="Tahoma" pitchFamily="34" charset="0"/>
              </a:rPr>
              <a:t>Verboden de werf te betreden zonder toelating</a:t>
            </a:r>
          </a:p>
        </p:txBody>
      </p:sp>
      <p:pic>
        <p:nvPicPr>
          <p:cNvPr id="15" name="Image 9" descr="OB995479.gif">
            <a:extLst>
              <a:ext uri="{FF2B5EF4-FFF2-40B4-BE49-F238E27FC236}">
                <a16:creationId xmlns:a16="http://schemas.microsoft.com/office/drawing/2014/main" id="{CF02FCF6-4BDD-405D-AF02-32B40D471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08" y="3420088"/>
            <a:ext cx="1224136" cy="1224136"/>
          </a:xfrm>
          <a:prstGeom prst="rect">
            <a:avLst/>
          </a:prstGeom>
          <a:ln w="381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1EE4A-5934-44F6-A266-E0F6F2C92509}"/>
              </a:ext>
            </a:extLst>
          </p:cNvPr>
          <p:cNvSpPr/>
          <p:nvPr/>
        </p:nvSpPr>
        <p:spPr>
          <a:xfrm>
            <a:off x="3446044" y="3289424"/>
            <a:ext cx="3517294" cy="147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35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441C4-8069-4F8E-A2C4-A3A9A7C8F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Brandpreventie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7A6B23-3F5D-46B6-B347-FCD890073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7259775" cy="3882171"/>
          </a:xfrm>
        </p:spPr>
        <p:txBody>
          <a:bodyPr>
            <a:normAutofit/>
          </a:bodyPr>
          <a:lstStyle/>
          <a:p>
            <a:pPr rtl="0"/>
            <a:r>
              <a:rPr lang="nl-NL"/>
              <a:t>Om te mogen werken met hittepunten, moet er </a:t>
            </a:r>
            <a:r>
              <a:rPr lang="nl-NL" u="sng"/>
              <a:t>vooraf</a:t>
            </a:r>
            <a:r>
              <a:rPr lang="nl-NL"/>
              <a:t> een vuurvergunning worden opgesteld (</a:t>
            </a:r>
            <a:r>
              <a:rPr lang="nl-NL" b="1" u="sng">
                <a:solidFill>
                  <a:schemeClr val="accent4"/>
                </a:solidFill>
              </a:rPr>
              <a:t>verplicht</a:t>
            </a:r>
            <a:r>
              <a:rPr lang="nl-NL"/>
              <a:t>).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rtl="0"/>
            <a:r>
              <a:rPr lang="nl-NL"/>
              <a:t>Deze opdracht wordt ten laste genomen door de IRE-werfverantwoordelijke.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B627A22-CF4D-4E16-9E05-0C893BC490D8}"/>
              </a:ext>
            </a:extLst>
          </p:cNvPr>
          <p:cNvSpPr/>
          <p:nvPr/>
        </p:nvSpPr>
        <p:spPr>
          <a:xfrm rot="21283734">
            <a:off x="8679367" y="3493246"/>
            <a:ext cx="3576978" cy="35769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Lassen, snijbranden, snijden, afslijpen, thermisch ontlakken, ...</a:t>
            </a:r>
          </a:p>
          <a:p>
            <a:pPr algn="ctr">
              <a:spcBef>
                <a:spcPct val="25000"/>
              </a:spcBef>
            </a:pPr>
            <a:endParaRPr lang="fr-BE" i="1" dirty="0">
              <a:solidFill>
                <a:schemeClr val="bg2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Elke handeling die een brand kan veroorzaken...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B924D4-7F7D-4123-A1B7-883E59FF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144" y="2098254"/>
            <a:ext cx="933450" cy="123825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CFD2D21-E63E-40A3-B4CA-FA989B501BD8}"/>
              </a:ext>
            </a:extLst>
          </p:cNvPr>
          <p:cNvCxnSpPr>
            <a:cxnSpLocks/>
          </p:cNvCxnSpPr>
          <p:nvPr/>
        </p:nvCxnSpPr>
        <p:spPr>
          <a:xfrm>
            <a:off x="7976681" y="2859932"/>
            <a:ext cx="8044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CA44D-D053-47D3-A47D-E55F531F1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Asbest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670349-FBDB-468E-8057-13373D6523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8349734" cy="3882171"/>
          </a:xfrm>
        </p:spPr>
        <p:txBody>
          <a:bodyPr/>
          <a:lstStyle/>
          <a:p>
            <a:pPr rtl="0"/>
            <a:r>
              <a:rPr lang="nl-NL"/>
              <a:t>Elke technische ingreep op materialen met dit etiket is </a:t>
            </a:r>
            <a:r>
              <a:rPr lang="nl-NL" b="1" u="sng">
                <a:solidFill>
                  <a:schemeClr val="accent1"/>
                </a:solidFill>
              </a:rPr>
              <a:t>verboden</a:t>
            </a:r>
            <a:r>
              <a:rPr lang="nl-NL"/>
              <a:t>.</a:t>
            </a:r>
          </a:p>
          <a:p>
            <a:pPr rtl="0"/>
            <a:r>
              <a:rPr lang="nl-NL"/>
              <a:t>Raadpleeg indien nodig de inventaris.</a:t>
            </a:r>
          </a:p>
        </p:txBody>
      </p:sp>
      <p:pic>
        <p:nvPicPr>
          <p:cNvPr id="4" name="Picture 8" descr="picto amiante">
            <a:extLst>
              <a:ext uri="{FF2B5EF4-FFF2-40B4-BE49-F238E27FC236}">
                <a16:creationId xmlns:a16="http://schemas.microsoft.com/office/drawing/2014/main" id="{A6C4AE52-9774-4E5F-8649-212F5270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00018" y="2025743"/>
            <a:ext cx="1649413" cy="348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43737-D0C3-4D00-BBED-8D17BA917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Werken in de gecontroleerde zone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8AD27-4FA3-4FF6-9E86-6CFD44947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372915" cy="4437839"/>
          </a:xfrm>
        </p:spPr>
        <p:txBody>
          <a:bodyPr>
            <a:normAutofit lnSpcReduction="10000"/>
          </a:bodyPr>
          <a:lstStyle/>
          <a:p>
            <a:pPr rtl="0"/>
            <a:r>
              <a:rPr lang="nl-NL" dirty="0"/>
              <a:t>3 voorwaarden:</a:t>
            </a:r>
          </a:p>
          <a:p>
            <a:pPr lvl="1" rtl="0">
              <a:spcBef>
                <a:spcPts val="0"/>
              </a:spcBef>
            </a:pPr>
            <a:r>
              <a:rPr lang="nl-NL" b="1" dirty="0">
                <a:solidFill>
                  <a:schemeClr val="accent1"/>
                </a:solidFill>
              </a:rPr>
              <a:t>G</a:t>
            </a:r>
            <a:r>
              <a:rPr lang="nl-NL" dirty="0"/>
              <a:t>eschiktheid om te </a:t>
            </a:r>
            <a:r>
              <a:rPr lang="nl-NL" b="1" dirty="0">
                <a:solidFill>
                  <a:schemeClr val="accent1"/>
                </a:solidFill>
              </a:rPr>
              <a:t>W</a:t>
            </a:r>
            <a:r>
              <a:rPr lang="nl-NL" dirty="0"/>
              <a:t>erken met </a:t>
            </a:r>
            <a:r>
              <a:rPr lang="nl-NL" b="1" dirty="0">
                <a:solidFill>
                  <a:schemeClr val="accent1"/>
                </a:solidFill>
              </a:rPr>
              <a:t>I</a:t>
            </a:r>
            <a:r>
              <a:rPr lang="nl-NL" dirty="0"/>
              <a:t>oniserende </a:t>
            </a:r>
            <a:r>
              <a:rPr lang="nl-NL" b="1" dirty="0">
                <a:solidFill>
                  <a:schemeClr val="accent1"/>
                </a:solidFill>
              </a:rPr>
              <a:t>S</a:t>
            </a:r>
            <a:r>
              <a:rPr lang="nl-NL" dirty="0"/>
              <a:t>traling (GWIS)</a:t>
            </a:r>
          </a:p>
          <a:p>
            <a:pPr lvl="1" rtl="0">
              <a:spcBef>
                <a:spcPts val="0"/>
              </a:spcBef>
            </a:pPr>
            <a:r>
              <a:rPr lang="nl-NL" dirty="0"/>
              <a:t>Stralingsbeschermingsopleiding</a:t>
            </a:r>
          </a:p>
          <a:p>
            <a:pPr lvl="1" rtl="0">
              <a:spcBef>
                <a:spcPts val="0"/>
              </a:spcBef>
            </a:pPr>
            <a:r>
              <a:rPr lang="nl-NL" dirty="0"/>
              <a:t>Persoonlijke </a:t>
            </a:r>
            <a:r>
              <a:rPr lang="nl-NL" dirty="0" err="1"/>
              <a:t>dosimeter</a:t>
            </a:r>
            <a:r>
              <a:rPr lang="nl-NL" dirty="0"/>
              <a:t> (twee verplichte dosimeters)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rtl="0"/>
            <a:r>
              <a:rPr lang="nl-NL" dirty="0"/>
              <a:t>Plaats je dosimeters terug in het rack wanneer je de zone verlaat en vergeet niet om langs het ARGOS te gaan.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5D88D784-E9E6-4855-BE62-41847B75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240" y="472856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DIN Medium" pitchFamily="50" charset="0"/>
            </a:endParaRPr>
          </a:p>
        </p:txBody>
      </p:sp>
      <p:pic>
        <p:nvPicPr>
          <p:cNvPr id="29" name="Picture 24" descr="CThiZCpanel">
            <a:extLst>
              <a:ext uri="{FF2B5EF4-FFF2-40B4-BE49-F238E27FC236}">
                <a16:creationId xmlns:a16="http://schemas.microsoft.com/office/drawing/2014/main" id="{E7454EBE-243C-4335-91B1-E57E840D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281" y="3704970"/>
            <a:ext cx="1666528" cy="120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34">
            <a:extLst>
              <a:ext uri="{FF2B5EF4-FFF2-40B4-BE49-F238E27FC236}">
                <a16:creationId xmlns:a16="http://schemas.microsoft.com/office/drawing/2014/main" id="{E968F978-6B01-4A59-94D0-7BE5C97972F8}"/>
              </a:ext>
            </a:extLst>
          </p:cNvPr>
          <p:cNvGrpSpPr>
            <a:grpSpLocks/>
          </p:cNvGrpSpPr>
          <p:nvPr/>
        </p:nvGrpSpPr>
        <p:grpSpPr bwMode="auto">
          <a:xfrm>
            <a:off x="5015376" y="3947690"/>
            <a:ext cx="1342492" cy="978306"/>
            <a:chOff x="500" y="1214"/>
            <a:chExt cx="1686" cy="1110"/>
          </a:xfrm>
        </p:grpSpPr>
        <p:pic>
          <p:nvPicPr>
            <p:cNvPr id="31" name="Picture 33" descr="dosim">
              <a:extLst>
                <a:ext uri="{FF2B5EF4-FFF2-40B4-BE49-F238E27FC236}">
                  <a16:creationId xmlns:a16="http://schemas.microsoft.com/office/drawing/2014/main" id="{D2C3EF9F-D27C-4F72-8F16-98776108E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" y="1214"/>
              <a:ext cx="1686" cy="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A9E437-3144-484F-93CE-DD883DB50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" y="1870"/>
              <a:ext cx="232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endParaRPr lang="fr-FR" sz="2000" b="1" dirty="0">
                <a:solidFill>
                  <a:schemeClr val="bg1"/>
                </a:solidFill>
                <a:latin typeface="DIN Medium" pitchFamily="50" charset="0"/>
              </a:endParaRPr>
            </a:p>
          </p:txBody>
        </p:sp>
      </p:grpSp>
      <p:pic>
        <p:nvPicPr>
          <p:cNvPr id="33" name="Picture 21" descr="Afficher l'image en taille réelle">
            <a:extLst>
              <a:ext uri="{FF2B5EF4-FFF2-40B4-BE49-F238E27FC236}">
                <a16:creationId xmlns:a16="http://schemas.microsoft.com/office/drawing/2014/main" id="{A83380F9-37AB-4B5A-8B30-33E47E37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7580" y="3727454"/>
            <a:ext cx="1110791" cy="11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E656E48-F557-4481-804A-5EA0B84B906D}"/>
              </a:ext>
            </a:extLst>
          </p:cNvPr>
          <p:cNvSpPr txBox="1"/>
          <p:nvPr/>
        </p:nvSpPr>
        <p:spPr>
          <a:xfrm>
            <a:off x="4139513" y="4065010"/>
            <a:ext cx="5040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nl-NL" sz="3600" b="1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87CC22-DD00-42CE-ACE9-BDA5B6339168}"/>
              </a:ext>
            </a:extLst>
          </p:cNvPr>
          <p:cNvSpPr txBox="1"/>
          <p:nvPr/>
        </p:nvSpPr>
        <p:spPr>
          <a:xfrm>
            <a:off x="6551680" y="4079597"/>
            <a:ext cx="5040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nl-NL" sz="3600" b="1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F5034DD-61D2-4D55-A345-D50D31FFA8CC}"/>
              </a:ext>
            </a:extLst>
          </p:cNvPr>
          <p:cNvSpPr txBox="1"/>
          <p:nvPr/>
        </p:nvSpPr>
        <p:spPr>
          <a:xfrm>
            <a:off x="8491656" y="4052901"/>
            <a:ext cx="5040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nl-NL" sz="3600" b="1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B1D082B-D83E-4D3F-8166-5552FBCB7884}"/>
              </a:ext>
            </a:extLst>
          </p:cNvPr>
          <p:cNvSpPr txBox="1"/>
          <p:nvPr/>
        </p:nvSpPr>
        <p:spPr>
          <a:xfrm>
            <a:off x="9144903" y="4904732"/>
            <a:ext cx="161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>
                <a:solidFill>
                  <a:schemeClr val="accent1"/>
                </a:solidFill>
                <a:latin typeface="DIN Next LT Pro Light Condensed" panose="020B0306020203050203" pitchFamily="34" charset="0"/>
                <a:cs typeface="Tahoma" pitchFamily="34" charset="0"/>
              </a:rPr>
              <a:t>Persoonlijke beschermings-middelen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2F1C43-B898-40EF-AAB5-56715E7DA794}"/>
              </a:ext>
            </a:extLst>
          </p:cNvPr>
          <p:cNvSpPr txBox="1"/>
          <p:nvPr/>
        </p:nvSpPr>
        <p:spPr>
          <a:xfrm>
            <a:off x="5081916" y="5035981"/>
            <a:ext cx="1306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>
                <a:solidFill>
                  <a:schemeClr val="accent1"/>
                </a:solidFill>
                <a:latin typeface="DIN Next LT Pro Light Condensed" panose="020B0306020203050203" pitchFamily="34" charset="0"/>
                <a:cs typeface="Tahoma" pitchFamily="34" charset="0"/>
              </a:rPr>
              <a:t>Wettelijke dosimeter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2477E77-9494-44DF-AF8A-319CD3ED0072}"/>
              </a:ext>
            </a:extLst>
          </p:cNvPr>
          <p:cNvSpPr txBox="1"/>
          <p:nvPr/>
        </p:nvSpPr>
        <p:spPr>
          <a:xfrm>
            <a:off x="6933184" y="5049106"/>
            <a:ext cx="1666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>
                <a:solidFill>
                  <a:schemeClr val="accent1"/>
                </a:solidFill>
                <a:latin typeface="DIN Next LT Pro Light Condensed" panose="020B0306020203050203" pitchFamily="34" charset="0"/>
                <a:cs typeface="Tahoma" pitchFamily="34" charset="0"/>
              </a:rPr>
              <a:t>Elektronische dosimeter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C5E4B74-91A6-4DB4-88E4-4AABCCACA88B}"/>
              </a:ext>
            </a:extLst>
          </p:cNvPr>
          <p:cNvSpPr txBox="1"/>
          <p:nvPr/>
        </p:nvSpPr>
        <p:spPr>
          <a:xfrm>
            <a:off x="2030017" y="5035981"/>
            <a:ext cx="1726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>
                <a:solidFill>
                  <a:schemeClr val="accent1"/>
                </a:solidFill>
                <a:latin typeface="DIN Next LT Pro Light Condensed" panose="020B0306020203050203" pitchFamily="34" charset="0"/>
                <a:cs typeface="Tahoma" pitchFamily="34" charset="0"/>
              </a:rPr>
              <a:t>Ingang van de gecontroleerde zone</a:t>
            </a:r>
          </a:p>
        </p:txBody>
      </p:sp>
      <p:pic>
        <p:nvPicPr>
          <p:cNvPr id="41" name="Image 40" descr="OB995490.gif">
            <a:extLst>
              <a:ext uri="{FF2B5EF4-FFF2-40B4-BE49-F238E27FC236}">
                <a16:creationId xmlns:a16="http://schemas.microsoft.com/office/drawing/2014/main" id="{02EE4C0B-877B-497D-BDC0-EA7A33916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763" y="3779685"/>
            <a:ext cx="106578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61ABF-7155-4D36-9651-CEBD5B995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Werken in de gecontroleerde zone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16F079-03DF-4A4A-9C3E-D7F79AA08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215799"/>
            <a:ext cx="10372915" cy="3882171"/>
          </a:xfrm>
        </p:spPr>
        <p:txBody>
          <a:bodyPr>
            <a:normAutofit/>
          </a:bodyPr>
          <a:lstStyle/>
          <a:p>
            <a:pPr rtl="0"/>
            <a:r>
              <a:rPr lang="nl-NL" sz="2300" dirty="0"/>
              <a:t>De schort moet </a:t>
            </a:r>
            <a:r>
              <a:rPr lang="nl-NL" sz="2300" b="1" u="sng" dirty="0">
                <a:solidFill>
                  <a:schemeClr val="accent1"/>
                </a:solidFill>
              </a:rPr>
              <a:t>gesloten</a:t>
            </a:r>
            <a:r>
              <a:rPr lang="nl-NL" sz="2300" dirty="0"/>
              <a:t> zijn.</a:t>
            </a:r>
          </a:p>
          <a:p>
            <a:pPr rtl="0"/>
            <a:r>
              <a:rPr lang="nl-NL" sz="2300" dirty="0"/>
              <a:t>De dosimeters moeten in de daartoe bestemde zakken van de schort worden gestopt.</a:t>
            </a:r>
          </a:p>
          <a:p>
            <a:pPr rtl="0"/>
            <a:r>
              <a:rPr lang="nl-NL" sz="2300" dirty="0"/>
              <a:t>De veiligheidsrichtlijnen en de controles bij het betreden en verlaten van de zone moeten worden nageleefd.</a:t>
            </a:r>
          </a:p>
          <a:p>
            <a:pPr rtl="0"/>
            <a:r>
              <a:rPr lang="nl-NL" sz="2300" dirty="0"/>
              <a:t>Het is </a:t>
            </a:r>
            <a:r>
              <a:rPr lang="nl-NL" sz="2300" b="1" u="sng" dirty="0">
                <a:solidFill>
                  <a:schemeClr val="accent1"/>
                </a:solidFill>
              </a:rPr>
              <a:t>verboden</a:t>
            </a:r>
            <a:r>
              <a:rPr lang="nl-NL" sz="2300" dirty="0"/>
              <a:t> om de deuren van de toegangscontrole te blokkeren.</a:t>
            </a:r>
          </a:p>
        </p:txBody>
      </p:sp>
      <p:pic>
        <p:nvPicPr>
          <p:cNvPr id="4" name="Picture 24" descr="CThiZCpanel">
            <a:extLst>
              <a:ext uri="{FF2B5EF4-FFF2-40B4-BE49-F238E27FC236}">
                <a16:creationId xmlns:a16="http://schemas.microsoft.com/office/drawing/2014/main" id="{DAA27D60-6EB4-447C-8E46-73479E11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382" b="4975"/>
          <a:stretch/>
        </p:blipFill>
        <p:spPr bwMode="auto">
          <a:xfrm>
            <a:off x="4633396" y="4514849"/>
            <a:ext cx="3341595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49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F19D1-D700-446A-BBAA-349E50BE0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Elektrisch risico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1904AD-AE4C-41B5-9074-6255CAE7D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rtl="0"/>
            <a:r>
              <a:rPr lang="nl-NL"/>
              <a:t>Elke handeling in de verdeelkasten of op een installatie onder spanning van het IRE is VERBODEN.</a:t>
            </a:r>
          </a:p>
          <a:p>
            <a:pPr lvl="0" rtl="0"/>
            <a:r>
              <a:rPr lang="nl-NL"/>
              <a:t>ENKEL de gemachtigde leden van de elektriciteitsdienst van het IRE zijn bevoegd om aan de verdeelkasten te werken.</a:t>
            </a:r>
          </a:p>
          <a:p>
            <a:pPr marL="0" lvl="0" indent="0">
              <a:buNone/>
            </a:pPr>
            <a:endParaRPr lang="fr-BE" dirty="0"/>
          </a:p>
          <a:p>
            <a:pPr lvl="0" rtl="0"/>
            <a:r>
              <a:rPr lang="nl-NL"/>
              <a:t>Indien nodig kan een beroep op de technische diensten worden gedaan.</a:t>
            </a:r>
          </a:p>
          <a:p>
            <a:endParaRPr lang="fr-BE" dirty="0"/>
          </a:p>
        </p:txBody>
      </p:sp>
      <p:pic>
        <p:nvPicPr>
          <p:cNvPr id="4" name="Image 3" descr="DangerElectrique_1.jpg">
            <a:extLst>
              <a:ext uri="{FF2B5EF4-FFF2-40B4-BE49-F238E27FC236}">
                <a16:creationId xmlns:a16="http://schemas.microsoft.com/office/drawing/2014/main" id="{35C7EC3D-8F90-4D14-BD29-1F07E173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944" y="5095875"/>
            <a:ext cx="1422047" cy="1323975"/>
          </a:xfrm>
          <a:prstGeom prst="rect">
            <a:avLst/>
          </a:prstGeom>
        </p:spPr>
      </p:pic>
      <p:pic>
        <p:nvPicPr>
          <p:cNvPr id="5" name="Image 4" descr="OB995479.gif">
            <a:extLst>
              <a:ext uri="{FF2B5EF4-FFF2-40B4-BE49-F238E27FC236}">
                <a16:creationId xmlns:a16="http://schemas.microsoft.com/office/drawing/2014/main" id="{A6CB3D45-375A-44AC-8AAC-3A0F0F74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74" y="509587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09A43-A3CC-4A5C-A9C2-B7F339355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Chemische producten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7633FB-966A-46C8-B729-1ABE3745BC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949544" cy="3882171"/>
          </a:xfrm>
        </p:spPr>
        <p:txBody>
          <a:bodyPr>
            <a:normAutofit lnSpcReduction="10000"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/>
              <a:t>Alvorens een chemisch product wordt gebruikt, moet een risicobeoordeling worden uitgevoerd.</a:t>
            </a:r>
          </a:p>
          <a:p>
            <a:pPr rtl="0"/>
            <a:r>
              <a:rPr lang="nl-NL"/>
              <a:t>De IDPB kan je helpen op basis van:</a:t>
            </a:r>
          </a:p>
          <a:p>
            <a:pPr lvl="1" rtl="0">
              <a:spcBef>
                <a:spcPts val="0"/>
              </a:spcBef>
            </a:pPr>
            <a:r>
              <a:rPr lang="nl-NL"/>
              <a:t>de (recente en conforme) veiligheidsfiche van het product</a:t>
            </a:r>
          </a:p>
          <a:p>
            <a:pPr lvl="1" rtl="0">
              <a:spcBef>
                <a:spcPts val="0"/>
              </a:spcBef>
              <a:spcAft>
                <a:spcPts val="1200"/>
              </a:spcAft>
            </a:pPr>
            <a:r>
              <a:rPr lang="nl-NL"/>
              <a:t>de hanteringsvoorwaarden (plaats, hoeveelheid, frequentie, enz.)</a:t>
            </a:r>
          </a:p>
          <a:p>
            <a:pPr rtl="0"/>
            <a:r>
              <a:rPr lang="nl-NL"/>
              <a:t>De veiligheidsfiches van alle opgeslagen </a:t>
            </a:r>
            <a:br>
              <a:rPr lang="fr-FR" dirty="0"/>
            </a:br>
            <a:r>
              <a:rPr lang="nl-NL"/>
              <a:t>of gebruikte chemische producten moeten:</a:t>
            </a:r>
          </a:p>
          <a:p>
            <a:pPr lvl="1" rtl="0">
              <a:spcBef>
                <a:spcPts val="0"/>
              </a:spcBef>
            </a:pPr>
            <a:r>
              <a:rPr lang="nl-NL"/>
              <a:t>toegankelijk zijn voor de gebruikers</a:t>
            </a:r>
          </a:p>
          <a:p>
            <a:pPr lvl="1" rtl="0">
              <a:spcBef>
                <a:spcPts val="0"/>
              </a:spcBef>
            </a:pPr>
            <a:r>
              <a:rPr lang="nl-NL"/>
              <a:t>beschikbaar zijn in het Frans</a:t>
            </a:r>
          </a:p>
          <a:p>
            <a:pPr lvl="1" rtl="0">
              <a:spcBef>
                <a:spcPts val="0"/>
              </a:spcBef>
            </a:pPr>
            <a:r>
              <a:rPr lang="nl-NL"/>
              <a:t>voldoen aan de normen en recent zijn (max. 3 jaar)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18D797-9ABF-4A95-BE7E-45CA4AC0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4746" y="4262392"/>
            <a:ext cx="4149129" cy="170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7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FA9C5-838D-421B-B8E9-82EBB34C1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nl-NL"/>
              <a:t>Algemeen geldende regels op het terrein van </a:t>
            </a:r>
            <a:r>
              <a:rPr lang="nl-NL" sz="5000"/>
              <a:t>Fleurus</a:t>
            </a:r>
          </a:p>
        </p:txBody>
      </p:sp>
    </p:spTree>
    <p:extLst>
      <p:ext uri="{BB962C8B-B14F-4D97-AF65-F5344CB8AC3E}">
        <p14:creationId xmlns:p14="http://schemas.microsoft.com/office/powerpoint/2010/main" val="37453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9CB88-4E2E-43E3-B648-9ABA66854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Chemische producten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F8C0EF-E07F-433F-839E-F79490E09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6491844" cy="3882171"/>
          </a:xfrm>
        </p:spPr>
        <p:txBody>
          <a:bodyPr>
            <a:normAutofit lnSpcReduction="10000"/>
          </a:bodyPr>
          <a:lstStyle/>
          <a:p>
            <a:pPr rtl="0"/>
            <a:r>
              <a:rPr lang="nl-NL"/>
              <a:t>Alle chemische producten moeten zijn voorzien van een etiket, in overeenstemming met de reglementering.</a:t>
            </a:r>
          </a:p>
          <a:p>
            <a:pPr rtl="0"/>
            <a:r>
              <a:rPr lang="nl-NL"/>
              <a:t>Alle inhoud die verschilt van de originele inhoud, moet van een gepast etiket worden voorzien. </a:t>
            </a:r>
          </a:p>
          <a:p>
            <a:pPr rtl="0"/>
            <a:r>
              <a:rPr lang="nl-NL"/>
              <a:t>Het is ten strengste verboden om een chemisch product in een verpakking voor levensmiddelen over te gieten.</a:t>
            </a:r>
          </a:p>
          <a:p>
            <a:pPr rtl="0"/>
            <a:r>
              <a:rPr lang="nl-NL"/>
              <a:t>De IDPB kan je helpen bij de etikettering van je oplossingen.</a:t>
            </a:r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2CEC1F-ECEB-489D-B389-A5F0D528E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45" y="1070603"/>
            <a:ext cx="3899155" cy="55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ED7770-E19D-4584-B872-FEA74152BF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Gebruik van machines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F33701-46D6-4C75-8F22-8B11EF9DA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 rtl="0"/>
            <a:r>
              <a:rPr lang="nl-NL"/>
              <a:t>Het gebruik van machines en gereedschap is VERBODEN voor alle personen die van de technische dienst van het IRE geen toelating hebben gekregen.</a:t>
            </a:r>
          </a:p>
          <a:p>
            <a:pPr lvl="0" rtl="0"/>
            <a:r>
              <a:rPr lang="nl-NL"/>
              <a:t>De machines moeten worden gebruikt met inachtneming van het huishoudelijk reglement van de werkplaatsen. </a:t>
            </a:r>
          </a:p>
          <a:p>
            <a:pPr lvl="0" rtl="0"/>
            <a:r>
              <a:rPr lang="nl-NL"/>
              <a:t>Het dragen van de persoonlijke beschermingen dient strikt te worden nageleefd.</a:t>
            </a:r>
          </a:p>
          <a:p>
            <a:pPr rtl="0"/>
            <a:r>
              <a:rPr lang="nl-NL"/>
              <a:t>Het is ten strengste verboden om de aanwezige veiligheidsvoorzieningen te omzeilen (bypass).</a:t>
            </a:r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036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D213D-9785-4BFD-BE7C-6C70BA296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Persoonlijke beschermingen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C95A2-049F-4EA9-8B27-095AABAF0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/>
              <a:t>De keuze van de persoonlijke beschermingsmiddelen moet altijd op basis van de risicoanalyse worden uitgevoerd, in overleg met de betrokken werkers en met de hulp van een preventieadviseur.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BE" dirty="0"/>
          </a:p>
          <a:p>
            <a:pPr rtl="0"/>
            <a:r>
              <a:rPr lang="nl-NL"/>
              <a:t>Een persoonlijk beschermingsmiddel zal enkel worden gekozen wanneer de invoering van een collectieve bescherming onmogelijk is. </a:t>
            </a:r>
          </a:p>
        </p:txBody>
      </p:sp>
      <p:pic>
        <p:nvPicPr>
          <p:cNvPr id="4" name="Image 3" descr="OB1992956.gif">
            <a:extLst>
              <a:ext uri="{FF2B5EF4-FFF2-40B4-BE49-F238E27FC236}">
                <a16:creationId xmlns:a16="http://schemas.microsoft.com/office/drawing/2014/main" id="{D4EC8232-7D80-4D5F-9D17-34F2A433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46" y="3564167"/>
            <a:ext cx="900000" cy="900000"/>
          </a:xfrm>
          <a:prstGeom prst="rect">
            <a:avLst/>
          </a:prstGeom>
        </p:spPr>
      </p:pic>
      <p:pic>
        <p:nvPicPr>
          <p:cNvPr id="5" name="Image 4" descr="OB1992966.gif">
            <a:extLst>
              <a:ext uri="{FF2B5EF4-FFF2-40B4-BE49-F238E27FC236}">
                <a16:creationId xmlns:a16="http://schemas.microsoft.com/office/drawing/2014/main" id="{5F84AA7C-EC75-41E0-A119-0D91D73E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07" y="3564167"/>
            <a:ext cx="900000" cy="900000"/>
          </a:xfrm>
          <a:prstGeom prst="rect">
            <a:avLst/>
          </a:prstGeom>
        </p:spPr>
      </p:pic>
      <p:pic>
        <p:nvPicPr>
          <p:cNvPr id="6" name="Image 5" descr="OB1992962.gif">
            <a:extLst>
              <a:ext uri="{FF2B5EF4-FFF2-40B4-BE49-F238E27FC236}">
                <a16:creationId xmlns:a16="http://schemas.microsoft.com/office/drawing/2014/main" id="{1CE00B1A-BE70-417F-A2C6-6A1237A1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369" y="3564167"/>
            <a:ext cx="900000" cy="900000"/>
          </a:xfrm>
          <a:prstGeom prst="rect">
            <a:avLst/>
          </a:prstGeom>
        </p:spPr>
      </p:pic>
      <p:pic>
        <p:nvPicPr>
          <p:cNvPr id="7" name="Image 6" descr="OB1992958.gif">
            <a:extLst>
              <a:ext uri="{FF2B5EF4-FFF2-40B4-BE49-F238E27FC236}">
                <a16:creationId xmlns:a16="http://schemas.microsoft.com/office/drawing/2014/main" id="{EFF8F92A-1F20-4EEB-889C-88F2D23B7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445" y="3564167"/>
            <a:ext cx="912163" cy="900000"/>
          </a:xfrm>
          <a:prstGeom prst="rect">
            <a:avLst/>
          </a:prstGeom>
        </p:spPr>
      </p:pic>
      <p:pic>
        <p:nvPicPr>
          <p:cNvPr id="8" name="Image 7" descr="OB1992964.gif">
            <a:extLst>
              <a:ext uri="{FF2B5EF4-FFF2-40B4-BE49-F238E27FC236}">
                <a16:creationId xmlns:a16="http://schemas.microsoft.com/office/drawing/2014/main" id="{6D292906-3FF1-4B03-BF17-716723FB0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684" y="356416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4B2AF-752F-46EB-BF67-D079B4734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Persoonlijke beschermingen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A1A804-3F95-477F-8450-07A91B1A1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rtl="0"/>
            <a:r>
              <a:rPr lang="nl-NL" dirty="0"/>
              <a:t>Zijn beschikbaar bij het IRE: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veiligheidshelmen (vallende voorwerpen)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petten met stootbescherming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veiligheidsbrillen 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gezichtsschermen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lasmaskers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handschoenen voor diverse risico's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veiligheidsschoenen</a:t>
            </a:r>
          </a:p>
          <a:p>
            <a:pPr lvl="1" rtl="0">
              <a:lnSpc>
                <a:spcPct val="120000"/>
              </a:lnSpc>
              <a:spcBef>
                <a:spcPts val="0"/>
              </a:spcBef>
              <a:tabLst>
                <a:tab pos="1524000" algn="l"/>
              </a:tabLst>
            </a:pPr>
            <a:r>
              <a:rPr lang="nl-NL" dirty="0"/>
              <a:t>zichtbaarheidskledij</a:t>
            </a:r>
          </a:p>
          <a:p>
            <a:pPr rtl="0"/>
            <a:r>
              <a:rPr lang="nl-NL" dirty="0"/>
              <a:t>Voor alle soorten van werk in het labo</a:t>
            </a:r>
            <a:r>
              <a:rPr lang="nl-NL" b="1" dirty="0">
                <a:solidFill>
                  <a:schemeClr val="accent1"/>
                </a:solidFill>
              </a:rPr>
              <a:t> is het dragen van de veiligheidsbril </a:t>
            </a:r>
            <a:br>
              <a:rPr lang="fr-BE" b="1" dirty="0">
                <a:solidFill>
                  <a:schemeClr val="accent1"/>
                </a:solidFill>
              </a:rPr>
            </a:br>
            <a:r>
              <a:rPr lang="nl-NL" b="1" dirty="0">
                <a:solidFill>
                  <a:schemeClr val="accent1"/>
                </a:solidFill>
              </a:rPr>
              <a:t>VERPLICHT</a:t>
            </a:r>
            <a:r>
              <a:rPr lang="nl-NL" dirty="0"/>
              <a:t>. </a:t>
            </a:r>
          </a:p>
          <a:p>
            <a:endParaRPr lang="fr-BE" dirty="0"/>
          </a:p>
        </p:txBody>
      </p:sp>
      <p:pic>
        <p:nvPicPr>
          <p:cNvPr id="4" name="Image 3" descr="413.jpg">
            <a:extLst>
              <a:ext uri="{FF2B5EF4-FFF2-40B4-BE49-F238E27FC236}">
                <a16:creationId xmlns:a16="http://schemas.microsoft.com/office/drawing/2014/main" id="{2E286718-DAF9-47B8-BAE6-52BA2183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564" b="25544"/>
          <a:stretch/>
        </p:blipFill>
        <p:spPr>
          <a:xfrm>
            <a:off x="1390869" y="5953660"/>
            <a:ext cx="972148" cy="485031"/>
          </a:xfrm>
          <a:prstGeom prst="rect">
            <a:avLst/>
          </a:prstGeom>
        </p:spPr>
      </p:pic>
      <p:pic>
        <p:nvPicPr>
          <p:cNvPr id="6" name="Image 5" descr="902.jpg">
            <a:extLst>
              <a:ext uri="{FF2B5EF4-FFF2-40B4-BE49-F238E27FC236}">
                <a16:creationId xmlns:a16="http://schemas.microsoft.com/office/drawing/2014/main" id="{2F14B9B1-257A-416C-B98D-0B08E65C7E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2561" y="3211064"/>
            <a:ext cx="946448" cy="1261931"/>
          </a:xfrm>
          <a:prstGeom prst="rect">
            <a:avLst/>
          </a:prstGeom>
        </p:spPr>
      </p:pic>
      <p:pic>
        <p:nvPicPr>
          <p:cNvPr id="7" name="Image 6" descr="995.jpg">
            <a:extLst>
              <a:ext uri="{FF2B5EF4-FFF2-40B4-BE49-F238E27FC236}">
                <a16:creationId xmlns:a16="http://schemas.microsoft.com/office/drawing/2014/main" id="{46FC8043-1175-4CE5-8863-740BDECFAA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20199" y="4428156"/>
            <a:ext cx="1022636" cy="522681"/>
          </a:xfrm>
          <a:prstGeom prst="rect">
            <a:avLst/>
          </a:prstGeom>
        </p:spPr>
      </p:pic>
      <p:pic>
        <p:nvPicPr>
          <p:cNvPr id="8" name="Image 7" descr="795.jpg">
            <a:extLst>
              <a:ext uri="{FF2B5EF4-FFF2-40B4-BE49-F238E27FC236}">
                <a16:creationId xmlns:a16="http://schemas.microsoft.com/office/drawing/2014/main" id="{9CE50DC8-F70D-4653-9C35-086341C778F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7669" y="2086094"/>
            <a:ext cx="670332" cy="8512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225BCC-3ECB-41BF-AD67-F770C0679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993" y="3347360"/>
            <a:ext cx="1189937" cy="7719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5769D6-B1B4-4DFB-A785-FF3CE315B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960" y="2194479"/>
            <a:ext cx="1010033" cy="6913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3589B3-B560-4620-9653-E87AE5A2B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909" y="2086094"/>
            <a:ext cx="1028700" cy="1028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B0F072-7B52-41D5-909E-C785F39F8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7011" y="3337846"/>
            <a:ext cx="836627" cy="836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D790D-F241-4962-9C6D-8880D9B83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2657" y="4243125"/>
            <a:ext cx="1218223" cy="8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579BA-FD99-4C25-8EBF-097222E3B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nl-NL" sz="4500"/>
              <a:t>Richtlijnen in noodsituaties</a:t>
            </a:r>
          </a:p>
        </p:txBody>
      </p:sp>
    </p:spTree>
    <p:extLst>
      <p:ext uri="{BB962C8B-B14F-4D97-AF65-F5344CB8AC3E}">
        <p14:creationId xmlns:p14="http://schemas.microsoft.com/office/powerpoint/2010/main" val="19171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2C1C038B-ED64-41FD-B1FE-D9C62BEBB55E}"/>
              </a:ext>
            </a:extLst>
          </p:cNvPr>
          <p:cNvGrpSpPr/>
          <p:nvPr/>
        </p:nvGrpSpPr>
        <p:grpSpPr>
          <a:xfrm>
            <a:off x="7408197" y="2204757"/>
            <a:ext cx="3978823" cy="3755179"/>
            <a:chOff x="6012160" y="1427827"/>
            <a:chExt cx="3126922" cy="3755179"/>
          </a:xfrm>
        </p:grpSpPr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21CB9DFA-ADF5-446F-9CBB-BF2E9E92F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1547" y="4352009"/>
              <a:ext cx="2501572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nl-NL" sz="2400" b="1">
                  <a:solidFill>
                    <a:schemeClr val="tx2"/>
                  </a:solidFill>
                  <a:latin typeface="DIN Next LT Pro Light"/>
                </a:rPr>
                <a:t>en beantwoord de vragen.</a:t>
              </a: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15560210-1D3F-44FD-9D95-7C77C0F82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9244" y="1427827"/>
              <a:ext cx="2501572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rtl="0">
                <a:spcBef>
                  <a:spcPct val="50000"/>
                </a:spcBef>
              </a:pPr>
              <a:r>
                <a:rPr lang="nl-NL" sz="2400" b="1">
                  <a:solidFill>
                    <a:schemeClr val="tx2"/>
                  </a:solidFill>
                  <a:latin typeface="DIN Next LT Pro Light"/>
                </a:rPr>
                <a:t>Bel naar 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96BE894-7E78-42B0-BA33-CB6371C9B792}"/>
                </a:ext>
              </a:extLst>
            </p:cNvPr>
            <p:cNvGrpSpPr/>
            <p:nvPr/>
          </p:nvGrpSpPr>
          <p:grpSpPr>
            <a:xfrm>
              <a:off x="6012160" y="1885032"/>
              <a:ext cx="3126922" cy="2408429"/>
              <a:chOff x="6012160" y="1885032"/>
              <a:chExt cx="3126922" cy="2408429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8297F6E9-503F-49A9-A406-B1F523402601}"/>
                  </a:ext>
                </a:extLst>
              </p:cNvPr>
              <p:cNvGrpSpPr/>
              <p:nvPr/>
            </p:nvGrpSpPr>
            <p:grpSpPr>
              <a:xfrm>
                <a:off x="6012160" y="1885032"/>
                <a:ext cx="1428444" cy="2408429"/>
                <a:chOff x="6425385" y="1885032"/>
                <a:chExt cx="1428444" cy="2408429"/>
              </a:xfrm>
            </p:grpSpPr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C2920FDF-9E90-40B5-88C2-571CDFFF5FEA}"/>
                    </a:ext>
                  </a:extLst>
                </p:cNvPr>
                <p:cNvSpPr txBox="1"/>
                <p:nvPr/>
              </p:nvSpPr>
              <p:spPr>
                <a:xfrm>
                  <a:off x="6782173" y="3647130"/>
                  <a:ext cx="7910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nl-NL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Telefoon</a:t>
                  </a:r>
                  <a:br>
                    <a:rPr lang="fr-FR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</a:br>
                  <a:r>
                    <a:rPr lang="nl-NL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IRE</a:t>
                  </a:r>
                </a:p>
              </p:txBody>
            </p:sp>
            <p:sp>
              <p:nvSpPr>
                <p:cNvPr id="16" name="Text Box 11">
                  <a:extLst>
                    <a:ext uri="{FF2B5EF4-FFF2-40B4-BE49-F238E27FC236}">
                      <a16:creationId xmlns:a16="http://schemas.microsoft.com/office/drawing/2014/main" id="{42412EF8-1681-4490-BD05-3894313E81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25385" y="1885032"/>
                  <a:ext cx="1428444" cy="120032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6000">
                      <a:solidFill>
                        <a:schemeClr val="accent1"/>
                      </a:solidFill>
                      <a:latin typeface="DIN Next LT Pro Medium Cond" panose="020B0606020203050203" pitchFamily="34" charset="0"/>
                      <a:cs typeface="Tahoma" pitchFamily="34" charset="0"/>
                    </a:rPr>
                    <a:t>22</a:t>
                  </a:r>
                </a:p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800">
                      <a:solidFill>
                        <a:srgbClr val="002664"/>
                      </a:solidFill>
                      <a:latin typeface="DIN" pitchFamily="50" charset="0"/>
                      <a:cs typeface="Tahoma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D683F041-2090-459F-B8F8-C78903E5D399}"/>
                  </a:ext>
                </a:extLst>
              </p:cNvPr>
              <p:cNvGrpSpPr/>
              <p:nvPr/>
            </p:nvGrpSpPr>
            <p:grpSpPr>
              <a:xfrm>
                <a:off x="6921802" y="1895189"/>
                <a:ext cx="2217280" cy="2347410"/>
                <a:chOff x="6921802" y="1895189"/>
                <a:chExt cx="2217280" cy="2347410"/>
              </a:xfrm>
            </p:grpSpPr>
            <p:sp>
              <p:nvSpPr>
                <p:cNvPr id="11" name="Text Box 11">
                  <a:extLst>
                    <a:ext uri="{FF2B5EF4-FFF2-40B4-BE49-F238E27FC236}">
                      <a16:creationId xmlns:a16="http://schemas.microsoft.com/office/drawing/2014/main" id="{3867E24C-EB9E-44CC-9533-AD5645895F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4912" y="1895189"/>
                  <a:ext cx="1594170" cy="96949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spcBef>
                      <a:spcPct val="50000"/>
                    </a:spcBef>
                  </a:pPr>
                  <a:endParaRPr lang="fr-BE" sz="900" dirty="0">
                    <a:solidFill>
                      <a:srgbClr val="002664"/>
                    </a:solidFill>
                    <a:latin typeface="Calibri Light" pitchFamily="34" charset="0"/>
                    <a:cs typeface="Tahoma" pitchFamily="34" charset="0"/>
                  </a:endParaRPr>
                </a:p>
                <a:p>
                  <a:pPr algn="ctr" rtl="0">
                    <a:spcBef>
                      <a:spcPct val="50000"/>
                    </a:spcBef>
                  </a:pPr>
                  <a:r>
                    <a:rPr lang="nl-NL" sz="2400">
                      <a:solidFill>
                        <a:schemeClr val="accent1"/>
                      </a:solidFill>
                      <a:latin typeface="DIN Next LT Pro Medium Cond" panose="020B0606020203050203" pitchFamily="34" charset="0"/>
                      <a:cs typeface="Tahoma" pitchFamily="34" charset="0"/>
                    </a:rPr>
                    <a:t>071 82 92 93</a:t>
                  </a:r>
                </a:p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800">
                      <a:solidFill>
                        <a:srgbClr val="002664"/>
                      </a:solidFill>
                      <a:latin typeface="DIN" pitchFamily="50" charset="0"/>
                      <a:cs typeface="Tahoma" pitchFamily="34" charset="0"/>
                    </a:rPr>
                    <a:t> </a:t>
                  </a:r>
                </a:p>
              </p:txBody>
            </p:sp>
            <p:sp>
              <p:nvSpPr>
                <p:cNvPr id="13" name="Text Box 11">
                  <a:extLst>
                    <a:ext uri="{FF2B5EF4-FFF2-40B4-BE49-F238E27FC236}">
                      <a16:creationId xmlns:a16="http://schemas.microsoft.com/office/drawing/2014/main" id="{272F03DA-4DBD-4309-84DB-98D4BDB37A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921802" y="2979216"/>
                  <a:ext cx="1234550" cy="46166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defTabSz="914400" rtl="0">
                    <a:spcBef>
                      <a:spcPct val="50000"/>
                    </a:spcBef>
                  </a:pPr>
                  <a:r>
                    <a:rPr lang="nl-NL" sz="2400" b="1">
                      <a:solidFill>
                        <a:schemeClr val="tx2"/>
                      </a:solidFill>
                      <a:latin typeface="DIN Next LT Pro Light"/>
                    </a:rPr>
                    <a:t>OF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3E4062B-3024-4E0D-9AA4-6A14C3C064DF}"/>
                    </a:ext>
                  </a:extLst>
                </p:cNvPr>
                <p:cNvSpPr txBox="1"/>
                <p:nvPr/>
              </p:nvSpPr>
              <p:spPr>
                <a:xfrm>
                  <a:off x="7622332" y="3657824"/>
                  <a:ext cx="13736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nl-NL" sz="160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Persoonlijke</a:t>
                  </a:r>
                  <a:br>
                    <a:rPr lang="fr-FR" sz="1600" dirty="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</a:br>
                  <a:r>
                    <a:rPr lang="nl-NL" sz="1600">
                      <a:solidFill>
                        <a:schemeClr val="accent1"/>
                      </a:solidFill>
                      <a:latin typeface="DIN Next LT Pro Light Condensed" panose="020B0306020203050203" pitchFamily="34" charset="0"/>
                    </a:rPr>
                    <a:t>gsm</a:t>
                  </a:r>
                </a:p>
              </p:txBody>
            </p:sp>
          </p:grpSp>
        </p:grp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994AA9C0-3CF7-4C10-89E2-DF1BFF34A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In noodsituaties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BE9959-CEE6-4343-A5E2-81BBB8CB7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6534326" cy="3882171"/>
          </a:xfrm>
        </p:spPr>
        <p:txBody>
          <a:bodyPr/>
          <a:lstStyle/>
          <a:p>
            <a:pPr rtl="0"/>
            <a:r>
              <a:rPr lang="nl-NL"/>
              <a:t>Ongeval met personen</a:t>
            </a:r>
          </a:p>
          <a:p>
            <a:pPr rtl="0"/>
            <a:r>
              <a:rPr lang="nl-NL"/>
              <a:t>Ontdekking van een brand</a:t>
            </a:r>
          </a:p>
          <a:p>
            <a:pPr rtl="0"/>
            <a:r>
              <a:rPr lang="nl-NL"/>
              <a:t>Verspreiding van radioactiviteit</a:t>
            </a:r>
          </a:p>
          <a:p>
            <a:pPr rtl="0"/>
            <a:r>
              <a:rPr lang="nl-NL"/>
              <a:t>Chemisch lek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rtl="0">
              <a:buNone/>
            </a:pPr>
            <a:r>
              <a:rPr lang="nl-NL" b="1">
                <a:solidFill>
                  <a:schemeClr val="accent1"/>
                </a:solidFill>
              </a:rPr>
              <a:t>	Bel nooit de externe hulpdiensten.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E1EA4133-BA61-492C-B936-2A49BCC63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255" t="-1266" r="3208" b="77904"/>
          <a:stretch/>
        </p:blipFill>
        <p:spPr>
          <a:xfrm>
            <a:off x="8047530" y="3471643"/>
            <a:ext cx="582049" cy="986117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41ECF5CF-5195-4B09-BD38-7162E682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05" t="54195" r="85110" b="24626"/>
          <a:stretch/>
        </p:blipFill>
        <p:spPr>
          <a:xfrm>
            <a:off x="10074826" y="3492503"/>
            <a:ext cx="519784" cy="924853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8CD69F6-494C-4A0C-A838-6752EE1DB7B8}"/>
              </a:ext>
            </a:extLst>
          </p:cNvPr>
          <p:cNvCxnSpPr/>
          <p:nvPr/>
        </p:nvCxnSpPr>
        <p:spPr>
          <a:xfrm>
            <a:off x="5658338" y="2321307"/>
            <a:ext cx="0" cy="182866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èche : virage 31">
            <a:extLst>
              <a:ext uri="{FF2B5EF4-FFF2-40B4-BE49-F238E27FC236}">
                <a16:creationId xmlns:a16="http://schemas.microsoft.com/office/drawing/2014/main" id="{C32DE7ED-88BB-45E6-8CF3-AF4B6A7A8294}"/>
              </a:ext>
            </a:extLst>
          </p:cNvPr>
          <p:cNvSpPr/>
          <p:nvPr/>
        </p:nvSpPr>
        <p:spPr>
          <a:xfrm>
            <a:off x="5639235" y="2301324"/>
            <a:ext cx="1714378" cy="1462861"/>
          </a:xfrm>
          <a:prstGeom prst="bentArrow">
            <a:avLst>
              <a:gd name="adj1" fmla="val 3630"/>
              <a:gd name="adj2" fmla="val 12979"/>
              <a:gd name="adj3" fmla="val 25959"/>
              <a:gd name="adj4" fmla="val 43750"/>
            </a:avLst>
          </a:prstGeom>
          <a:ln w="19050">
            <a:solidFill>
              <a:srgbClr val="B4B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81CE2E05-2F32-41E5-931F-ACE52648F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330" y="5221501"/>
            <a:ext cx="847639" cy="876469"/>
          </a:xfrm>
          <a:prstGeom prst="rect">
            <a:avLst/>
          </a:prstGeom>
        </p:spPr>
      </p:pic>
      <p:sp>
        <p:nvSpPr>
          <p:cNvPr id="35" name="Text Box 11">
            <a:extLst>
              <a:ext uri="{FF2B5EF4-FFF2-40B4-BE49-F238E27FC236}">
                <a16:creationId xmlns:a16="http://schemas.microsoft.com/office/drawing/2014/main" id="{05E29A14-929B-4967-BB25-04D202A3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30" y="5275014"/>
            <a:ext cx="84763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nl-NL" sz="4400" b="1">
                <a:solidFill>
                  <a:schemeClr val="bg1"/>
                </a:solidFill>
                <a:latin typeface="DIN Next LT Pro Ligh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18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B4960-21BB-4C7D-89C7-D0D69FF7F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brandalarm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42D9F7-E731-42CC-BB59-4CDCEBB37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737903" cy="3882171"/>
          </a:xfrm>
        </p:spPr>
        <p:txBody>
          <a:bodyPr/>
          <a:lstStyle/>
          <a:p>
            <a:pPr rtl="0"/>
            <a:r>
              <a:rPr lang="nl-NL" dirty="0"/>
              <a:t>Zodra je het evacuatiesignaal hoort:</a:t>
            </a:r>
          </a:p>
          <a:p>
            <a:pPr lvl="1" rtl="0"/>
            <a:r>
              <a:rPr lang="nl-NL" dirty="0"/>
              <a:t>Moet je onmiddellijk het gebouw ontruimen</a:t>
            </a:r>
          </a:p>
          <a:p>
            <a:pPr lvl="1" rtl="0"/>
            <a:r>
              <a:rPr lang="nl-NL" dirty="0"/>
              <a:t>Langs de dichtstbijzijnde uitgang door de witte pijlen op een groene achtergrond te volgen</a:t>
            </a:r>
          </a:p>
          <a:p>
            <a:pPr marL="457200" lvl="1" indent="0">
              <a:buNone/>
            </a:pPr>
            <a:endParaRPr lang="fr-FR" dirty="0"/>
          </a:p>
          <a:p>
            <a:pPr lvl="1" rtl="0"/>
            <a:r>
              <a:rPr lang="nl-NL" dirty="0"/>
              <a:t>Bij het verzamelpunt moet je in groep blijven en op de richtlijnen wachten.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23D2D22-24E8-4064-822F-019A81AD49A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incendie.mp3">
            <a:hlinkClick r:id="" action="ppaction://media"/>
            <a:extLst>
              <a:ext uri="{FF2B5EF4-FFF2-40B4-BE49-F238E27FC236}">
                <a16:creationId xmlns:a16="http://schemas.microsoft.com/office/drawing/2014/main" id="{82FAE704-C859-4C1B-934F-497EAEF4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4229"/>
            <a:ext cx="609600" cy="609600"/>
          </a:xfrm>
          <a:prstGeom prst="rect">
            <a:avLst/>
          </a:prstGeom>
        </p:spPr>
      </p:pic>
      <p:pic>
        <p:nvPicPr>
          <p:cNvPr id="7" name="Image 6" descr="OB995497.gif">
            <a:extLst>
              <a:ext uri="{FF2B5EF4-FFF2-40B4-BE49-F238E27FC236}">
                <a16:creationId xmlns:a16="http://schemas.microsoft.com/office/drawing/2014/main" id="{35609F3E-DACB-4FC6-8B8C-94C894A4ED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8" t="7965" r="4362" b="7548"/>
          <a:stretch/>
        </p:blipFill>
        <p:spPr>
          <a:xfrm rot="16200000">
            <a:off x="1909761" y="3724962"/>
            <a:ext cx="389837" cy="360000"/>
          </a:xfrm>
          <a:prstGeom prst="rect">
            <a:avLst/>
          </a:prstGeom>
        </p:spPr>
      </p:pic>
      <p:pic>
        <p:nvPicPr>
          <p:cNvPr id="8" name="Image 7" descr="OB2529926.gif">
            <a:extLst>
              <a:ext uri="{FF2B5EF4-FFF2-40B4-BE49-F238E27FC236}">
                <a16:creationId xmlns:a16="http://schemas.microsoft.com/office/drawing/2014/main" id="{8F8097B3-DA22-4BD8-84C9-8E73589731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2" t="4503" r="4341" b="2658"/>
          <a:stretch/>
        </p:blipFill>
        <p:spPr>
          <a:xfrm>
            <a:off x="2562392" y="3697719"/>
            <a:ext cx="397741" cy="396000"/>
          </a:xfrm>
          <a:prstGeom prst="rect">
            <a:avLst/>
          </a:prstGeom>
        </p:spPr>
      </p:pic>
      <p:pic>
        <p:nvPicPr>
          <p:cNvPr id="9" name="Image 8" descr="OB2529929.gif">
            <a:extLst>
              <a:ext uri="{FF2B5EF4-FFF2-40B4-BE49-F238E27FC236}">
                <a16:creationId xmlns:a16="http://schemas.microsoft.com/office/drawing/2014/main" id="{5A5A576B-024E-4E50-95FC-3373415CA3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68" r="24212"/>
          <a:stretch/>
        </p:blipFill>
        <p:spPr>
          <a:xfrm rot="16200000">
            <a:off x="4492080" y="3490054"/>
            <a:ext cx="395999" cy="8236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910DEF-AFE1-451E-BC9E-4D2CBA6194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6" t="25393" r="2220" b="25304"/>
          <a:stretch/>
        </p:blipFill>
        <p:spPr>
          <a:xfrm>
            <a:off x="3237846" y="3706436"/>
            <a:ext cx="76269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57E8-0194-4253-9789-0CD681DC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een radiologisch 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B71D76-2650-4781-980D-9FAD5B6A8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 dirty="0"/>
              <a:t>Je bevindt je </a:t>
            </a:r>
            <a:r>
              <a:rPr lang="nl-NL" b="1" dirty="0">
                <a:solidFill>
                  <a:schemeClr val="accent1"/>
                </a:solidFill>
              </a:rPr>
              <a:t>buiten</a:t>
            </a:r>
            <a:r>
              <a:rPr lang="nl-NL" dirty="0"/>
              <a:t> een gebouw.</a:t>
            </a:r>
          </a:p>
          <a:p>
            <a:pPr rtl="0"/>
            <a:r>
              <a:rPr lang="nl-NL" dirty="0"/>
              <a:t>Zodra je het radiologisch alarm hoort:</a:t>
            </a:r>
          </a:p>
          <a:p>
            <a:pPr lvl="1" rtl="0"/>
            <a:r>
              <a:rPr lang="nl-NL" dirty="0"/>
              <a:t>Zoek beschutting;</a:t>
            </a:r>
          </a:p>
          <a:p>
            <a:pPr lvl="1" rtl="0"/>
            <a:r>
              <a:rPr lang="nl-NL" dirty="0"/>
              <a:t>Volg rustig de witte pijlen op blauwe achtergrond;</a:t>
            </a:r>
          </a:p>
          <a:p>
            <a:pPr lvl="1" rtl="0"/>
            <a:r>
              <a:rPr lang="nl-NL" dirty="0"/>
              <a:t>Blijf in het groeperingslokaal en wacht op de richtlijnen.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033D36-E0B5-42AB-BC63-63FAE454A77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radiologique.mp3">
            <a:hlinkClick r:id="" action="ppaction://media"/>
            <a:extLst>
              <a:ext uri="{FF2B5EF4-FFF2-40B4-BE49-F238E27FC236}">
                <a16:creationId xmlns:a16="http://schemas.microsoft.com/office/drawing/2014/main" id="{E3952F64-1E81-4023-B46A-333F5769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6482"/>
            <a:ext cx="609600" cy="609600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local regroupement.jpg">
            <a:extLst>
              <a:ext uri="{FF2B5EF4-FFF2-40B4-BE49-F238E27FC236}">
                <a16:creationId xmlns:a16="http://schemas.microsoft.com/office/drawing/2014/main" id="{529BE586-B6F9-436A-84D3-5F64A5C6BF6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" contrast="7000"/>
          </a:blip>
          <a:stretch>
            <a:fillRect/>
          </a:stretch>
        </p:blipFill>
        <p:spPr>
          <a:xfrm>
            <a:off x="5826671" y="5008476"/>
            <a:ext cx="2508572" cy="1080000"/>
          </a:xfrm>
          <a:prstGeom prst="rect">
            <a:avLst/>
          </a:prstGeom>
        </p:spPr>
      </p:pic>
      <p:pic>
        <p:nvPicPr>
          <p:cNvPr id="8" name="Image 7" descr="fleche blanc bleu.jpg">
            <a:extLst>
              <a:ext uri="{FF2B5EF4-FFF2-40B4-BE49-F238E27FC236}">
                <a16:creationId xmlns:a16="http://schemas.microsoft.com/office/drawing/2014/main" id="{CD222936-4516-4A9A-AC69-8A882205078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" contrast="7000"/>
          </a:blip>
          <a:stretch>
            <a:fillRect/>
          </a:stretch>
        </p:blipFill>
        <p:spPr>
          <a:xfrm rot="10800000">
            <a:off x="4018063" y="5008476"/>
            <a:ext cx="109298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A57E8-0194-4253-9789-0CD681DC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Bij een radiologisch alarm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B71D76-2650-4781-980D-9FAD5B6A8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rtl="0"/>
            <a:r>
              <a:rPr lang="nl-NL" dirty="0"/>
              <a:t>Je bevindt je </a:t>
            </a:r>
            <a:r>
              <a:rPr lang="nl-NL" b="1" dirty="0">
                <a:solidFill>
                  <a:schemeClr val="accent1"/>
                </a:solidFill>
              </a:rPr>
              <a:t>in</a:t>
            </a:r>
            <a:r>
              <a:rPr lang="nl-NL" dirty="0"/>
              <a:t> een gebouw.</a:t>
            </a:r>
          </a:p>
          <a:p>
            <a:pPr rtl="0"/>
            <a:r>
              <a:rPr lang="nl-NL" dirty="0"/>
              <a:t>Zodra je het radiologisch alarm hoort:</a:t>
            </a:r>
          </a:p>
          <a:p>
            <a:pPr lvl="1" rtl="0"/>
            <a:r>
              <a:rPr lang="nl-NL" dirty="0"/>
              <a:t>Zoek beschutting;</a:t>
            </a:r>
          </a:p>
          <a:p>
            <a:pPr lvl="1" rtl="0"/>
            <a:r>
              <a:rPr lang="nl-NL" dirty="0"/>
              <a:t>Begeef je rustig naar het toegangssas van het dichtstbijzijnde gebouw, </a:t>
            </a:r>
            <a:br>
              <a:rPr lang="fr-FR" dirty="0"/>
            </a:br>
            <a:r>
              <a:rPr lang="nl-NL" dirty="0"/>
              <a:t>sluit de deur en wacht.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F033D36-E0B5-42AB-BC63-63FAE454A772}"/>
              </a:ext>
            </a:extLst>
          </p:cNvPr>
          <p:cNvSpPr/>
          <p:nvPr/>
        </p:nvSpPr>
        <p:spPr>
          <a:xfrm rot="21283734">
            <a:off x="-67142" y="4596906"/>
            <a:ext cx="2536827" cy="25368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ct val="25000"/>
              </a:spcBef>
            </a:pPr>
            <a:r>
              <a:rPr lang="nl-NL" b="1">
                <a:solidFill>
                  <a:schemeClr val="bg2"/>
                </a:solidFill>
                <a:latin typeface="DIN Next LT Pro" panose="020B0503020203050203" pitchFamily="34" charset="0"/>
                <a:cs typeface="Tahoma" pitchFamily="34" charset="0"/>
              </a:rPr>
              <a:t>Om het geluid van het beschuttings-bevel te horen, klik op de bovenstaande afbeelding.</a:t>
            </a:r>
          </a:p>
        </p:txBody>
      </p:sp>
      <p:pic>
        <p:nvPicPr>
          <p:cNvPr id="6" name="alarme radiologique.mp3">
            <a:hlinkClick r:id="" action="ppaction://media"/>
            <a:extLst>
              <a:ext uri="{FF2B5EF4-FFF2-40B4-BE49-F238E27FC236}">
                <a16:creationId xmlns:a16="http://schemas.microsoft.com/office/drawing/2014/main" id="{E3952F64-1E81-4023-B46A-333F57699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778" y="4306482"/>
            <a:ext cx="609600" cy="609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1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6B07A-727A-48BB-AA14-66A085F56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Bedankt voor je aandacht!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89184-9E69-457B-94D6-DDCC5CEAD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2" y="2321307"/>
            <a:ext cx="7063904" cy="3882171"/>
          </a:xfrm>
        </p:spPr>
        <p:txBody>
          <a:bodyPr/>
          <a:lstStyle/>
          <a:p>
            <a:pPr marL="0" indent="0" rtl="0">
              <a:buNone/>
            </a:pPr>
            <a:r>
              <a:rPr lang="nl-NL" sz="3200" b="1" dirty="0">
                <a:solidFill>
                  <a:schemeClr val="accent1"/>
                </a:solidFill>
              </a:rPr>
              <a:t>Vragen?</a:t>
            </a:r>
          </a:p>
          <a:p>
            <a:pPr rtl="0"/>
            <a:r>
              <a:rPr lang="nl-NL" dirty="0"/>
              <a:t>Richt je tot…</a:t>
            </a:r>
          </a:p>
          <a:p>
            <a:pPr lvl="1" rtl="0"/>
            <a:r>
              <a:rPr lang="nl-NL" dirty="0"/>
              <a:t>Je hiërarchische lijn</a:t>
            </a:r>
          </a:p>
          <a:p>
            <a:pPr lvl="1" rtl="0"/>
            <a:r>
              <a:rPr lang="nl-NL" dirty="0"/>
              <a:t>Het Safety departement</a:t>
            </a:r>
          </a:p>
          <a:p>
            <a:pPr lvl="1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14635B-4E15-49CD-9309-4B2DEC3D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7" y="2396692"/>
            <a:ext cx="3708507" cy="3731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AB2525-803E-407C-A3F6-107F7EEAC582}"/>
              </a:ext>
            </a:extLst>
          </p:cNvPr>
          <p:cNvSpPr txBox="1"/>
          <p:nvPr/>
        </p:nvSpPr>
        <p:spPr>
          <a:xfrm>
            <a:off x="8292363" y="3646129"/>
            <a:ext cx="17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2400" b="1" dirty="0">
                <a:solidFill>
                  <a:schemeClr val="bg2"/>
                </a:solidFill>
                <a:latin typeface="DIN Next LT Pro Bold Condensed" panose="020B0806020203050203" pitchFamily="34" charset="0"/>
              </a:rPr>
              <a:t>VEILIGHEIDS-CULTUUR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8F8C37-EA89-4DB1-BAAD-972873186D3E}"/>
              </a:ext>
            </a:extLst>
          </p:cNvPr>
          <p:cNvSpPr txBox="1"/>
          <p:nvPr/>
        </p:nvSpPr>
        <p:spPr>
          <a:xfrm>
            <a:off x="9813972" y="3476852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 dirty="0">
                <a:solidFill>
                  <a:schemeClr val="bg2"/>
                </a:solidFill>
                <a:latin typeface="DIN Next LT Pro Medium Cond" panose="020B0606020203050203" pitchFamily="34" charset="0"/>
              </a:rPr>
              <a:t>Ontwikkeling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84B07A-CD42-4118-B369-A9CB4EFA6F28}"/>
              </a:ext>
            </a:extLst>
          </p:cNvPr>
          <p:cNvSpPr txBox="1"/>
          <p:nvPr/>
        </p:nvSpPr>
        <p:spPr>
          <a:xfrm>
            <a:off x="8085886" y="5204824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>
                <a:solidFill>
                  <a:schemeClr val="bg2"/>
                </a:solidFill>
                <a:latin typeface="DIN Next LT Pro Medium Cond" panose="020B0606020203050203" pitchFamily="34" charset="0"/>
              </a:rPr>
              <a:t>Transparentie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2A4FED-6D50-4367-9042-23CE5C03322B}"/>
              </a:ext>
            </a:extLst>
          </p:cNvPr>
          <p:cNvSpPr txBox="1"/>
          <p:nvPr/>
        </p:nvSpPr>
        <p:spPr>
          <a:xfrm>
            <a:off x="7527089" y="2959302"/>
            <a:ext cx="136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nl-NL" sz="1600" b="1">
                <a:solidFill>
                  <a:schemeClr val="bg2"/>
                </a:solidFill>
                <a:latin typeface="DIN Next LT Pro Medium Cond" panose="020B0606020203050203" pitchFamily="34" charset="0"/>
              </a:rPr>
              <a:t>Bevoegdheid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24F528-EBED-4ED1-9288-AD6E747A9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13" y="4349932"/>
            <a:ext cx="4093881" cy="23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rtl="0"/>
            <a:r>
              <a:rPr lang="nl-NL" dirty="0"/>
              <a:t>Draag de identificatiebadge steeds </a:t>
            </a:r>
            <a:r>
              <a:rPr lang="nl-NL" b="1" dirty="0">
                <a:solidFill>
                  <a:schemeClr val="accent1"/>
                </a:solidFill>
              </a:rPr>
              <a:t>op een zichtbare plaats</a:t>
            </a:r>
            <a:endParaRPr lang="nl-NL" dirty="0"/>
          </a:p>
          <a:p>
            <a:pPr rtl="0"/>
            <a:r>
              <a:rPr lang="nl-NL" dirty="0"/>
              <a:t>Meld het verlies of de diefstal van een badge onmiddellijk aan de IDPW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372A76-2C49-44A5-AAEA-B16C88EDB317}"/>
              </a:ext>
            </a:extLst>
          </p:cNvPr>
          <p:cNvSpPr txBox="1"/>
          <p:nvPr/>
        </p:nvSpPr>
        <p:spPr>
          <a:xfrm>
            <a:off x="1659844" y="3341537"/>
            <a:ext cx="2036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>
                <a:solidFill>
                  <a:srgbClr val="1E2B50"/>
                </a:solidFill>
                <a:latin typeface="DIN Next LT Pro Light"/>
              </a:rPr>
              <a:t>Elektronische toegangskaarten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3C8E09-C55F-4B00-A79F-722B8FDD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35" y="2321307"/>
            <a:ext cx="1478334" cy="23483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37745F-AC29-4FC6-B4ED-CE7FC3B8E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14" y="2321307"/>
            <a:ext cx="1465399" cy="2348395"/>
          </a:xfrm>
          <a:prstGeom prst="rect">
            <a:avLst/>
          </a:prstGeom>
        </p:spPr>
      </p:pic>
      <p:pic>
        <p:nvPicPr>
          <p:cNvPr id="10" name="Image 9" descr="carte genetec.jpg">
            <a:extLst>
              <a:ext uri="{FF2B5EF4-FFF2-40B4-BE49-F238E27FC236}">
                <a16:creationId xmlns:a16="http://schemas.microsoft.com/office/drawing/2014/main" id="{AC0EB56C-80BB-412D-AE2C-39DED3B3C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3687" y="2515623"/>
            <a:ext cx="2268469" cy="18267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1312FB-D5A2-465D-9486-96528A374E72}"/>
              </a:ext>
            </a:extLst>
          </p:cNvPr>
          <p:cNvSpPr txBox="1"/>
          <p:nvPr/>
        </p:nvSpPr>
        <p:spPr>
          <a:xfrm>
            <a:off x="7575747" y="3341537"/>
            <a:ext cx="44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l-NL" sz="3600" b="1">
                <a:solidFill>
                  <a:srgbClr val="1E2B50"/>
                </a:solidFill>
                <a:latin typeface="DIN Next LT Pro Light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662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8"/>
            <a:ext cx="10372915" cy="2952716"/>
          </a:xfrm>
        </p:spPr>
        <p:txBody>
          <a:bodyPr>
            <a:normAutofit lnSpcReduction="10000"/>
          </a:bodyPr>
          <a:lstStyle/>
          <a:p>
            <a:pPr marL="0" indent="0" rtl="0">
              <a:spcBef>
                <a:spcPct val="10000"/>
              </a:spcBef>
              <a:buNone/>
            </a:pPr>
            <a:r>
              <a:rPr lang="nl-NL" dirty="0">
                <a:solidFill>
                  <a:schemeClr val="tx2"/>
                </a:solidFill>
              </a:rPr>
              <a:t>Elke persoon die </a:t>
            </a:r>
          </a:p>
          <a:p>
            <a:pPr marL="0" indent="0">
              <a:spcBef>
                <a:spcPct val="10000"/>
              </a:spcBef>
              <a:buNone/>
            </a:pPr>
            <a:endParaRPr lang="fr-BE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niet in het bezit is van een persoonlijke </a:t>
            </a:r>
            <a:r>
              <a:rPr lang="nl-NL" b="1" dirty="0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identificatiebadge</a:t>
            </a: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; </a:t>
            </a:r>
          </a:p>
          <a:p>
            <a:pPr marL="342900" indent="-342900" rtl="0">
              <a:spcBef>
                <a:spcPct val="10000"/>
              </a:spcBef>
            </a:pP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geen </a:t>
            </a:r>
            <a:r>
              <a:rPr lang="nl-NL" b="1" dirty="0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professionele reden</a:t>
            </a: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 heeft om op het terrein te zijn op het moment van de toegang;</a:t>
            </a:r>
          </a:p>
          <a:p>
            <a:pPr marL="342900" indent="-342900" rtl="0">
              <a:spcBef>
                <a:spcPct val="10000"/>
              </a:spcBef>
            </a:pP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niet door een geïdentificeerde IRE-agent wordt </a:t>
            </a:r>
            <a:r>
              <a:rPr lang="nl-NL" b="1" dirty="0">
                <a:solidFill>
                  <a:schemeClr val="accent1"/>
                </a:solidFill>
                <a:latin typeface="DIN Next LT Pro Light" panose="020B0303020203050203" pitchFamily="34" charset="0"/>
                <a:cs typeface="Tahoma" pitchFamily="34" charset="0"/>
              </a:rPr>
              <a:t>verwacht</a:t>
            </a: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; </a:t>
            </a:r>
          </a:p>
          <a:p>
            <a:pPr marL="528955" lvl="1" indent="0">
              <a:spcBef>
                <a:spcPct val="10000"/>
              </a:spcBef>
              <a:buNone/>
            </a:pPr>
            <a:endParaRPr lang="fr-BE" sz="2800" b="1" u="sng" dirty="0">
              <a:solidFill>
                <a:schemeClr val="tx2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0" lvl="1" indent="0" rtl="0" hangingPunct="1">
              <a:lnSpc>
                <a:spcPct val="90000"/>
              </a:lnSpc>
              <a:spcBef>
                <a:spcPct val="10000"/>
              </a:spcBef>
              <a:buNone/>
            </a:pPr>
            <a:r>
              <a:rPr lang="nl-NL" sz="2400" dirty="0">
                <a:solidFill>
                  <a:schemeClr val="tx2"/>
                </a:solidFill>
              </a:rPr>
              <a:t>mag het terrein niet betreden.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873067-379A-4020-92EA-AF0A5C34E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0" b="31169"/>
          <a:stretch/>
        </p:blipFill>
        <p:spPr>
          <a:xfrm>
            <a:off x="1004330" y="5392010"/>
            <a:ext cx="2864873" cy="10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Algemene toegangsregels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8"/>
            <a:ext cx="10372915" cy="2952716"/>
          </a:xfrm>
        </p:spPr>
        <p:txBody>
          <a:bodyPr>
            <a:normAutofit/>
          </a:bodyPr>
          <a:lstStyle/>
          <a:p>
            <a:pPr marL="0" indent="0" rtl="0">
              <a:spcBef>
                <a:spcPct val="10000"/>
              </a:spcBef>
              <a:buNone/>
            </a:pPr>
            <a:r>
              <a:rPr lang="nl-NL" dirty="0"/>
              <a:t>Het is verboden om:</a:t>
            </a:r>
          </a:p>
          <a:p>
            <a:pPr marL="0" indent="0">
              <a:spcBef>
                <a:spcPct val="10000"/>
              </a:spcBef>
              <a:buNone/>
            </a:pPr>
            <a:endParaRPr lang="fr-BE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Foto's te nemen</a:t>
            </a:r>
          </a:p>
          <a:p>
            <a:pPr marL="342900" indent="-342900" rtl="0">
              <a:lnSpc>
                <a:spcPct val="100000"/>
              </a:lnSpc>
              <a:spcBef>
                <a:spcPts val="600"/>
              </a:spcBef>
            </a:pPr>
            <a:r>
              <a:rPr lang="nl-NL" dirty="0">
                <a:solidFill>
                  <a:srgbClr val="002664"/>
                </a:solidFill>
                <a:latin typeface="DIN Next LT Pro Light" panose="020B0303020203050203" pitchFamily="34" charset="0"/>
                <a:cs typeface="Tahoma" pitchFamily="34" charset="0"/>
              </a:rPr>
              <a:t>Alcoholhoudende dranken mee te brengen en te drinken</a:t>
            </a:r>
          </a:p>
          <a:p>
            <a:pPr marL="528955" lvl="1" indent="0">
              <a:spcBef>
                <a:spcPct val="10000"/>
              </a:spcBef>
              <a:buNone/>
            </a:pPr>
            <a:endParaRPr lang="fr-BE" sz="2800" b="1" u="sng" dirty="0">
              <a:solidFill>
                <a:srgbClr val="002664"/>
              </a:solidFill>
              <a:latin typeface="DIN Next LT Pro" panose="020B0503020203050203" pitchFamily="34" charset="0"/>
              <a:cs typeface="Tahoma" pitchFamily="34" charset="0"/>
            </a:endParaRPr>
          </a:p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Persoonlijke bezittingen mogen worden doorzocht.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8D1D15-14C7-48C3-A63F-E4425613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707" y="4067604"/>
            <a:ext cx="1924050" cy="1924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58EDDD-097C-4178-BD71-E5075A15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110" y="2290717"/>
            <a:ext cx="19431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oprijden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Er wordt geen enkel voertuig op het terrein toegelaten zonder een voorafgaande toelating.</a:t>
            </a:r>
            <a:br>
              <a:rPr lang="fr-FR" b="1" dirty="0">
                <a:solidFill>
                  <a:schemeClr val="accent1"/>
                </a:solidFill>
              </a:rPr>
            </a:br>
            <a:endParaRPr lang="fr-FR" b="1" dirty="0">
              <a:solidFill>
                <a:schemeClr val="accent1"/>
              </a:solidFill>
            </a:endParaRPr>
          </a:p>
          <a:p>
            <a:pPr rtl="0"/>
            <a:r>
              <a:rPr lang="nl-NL" dirty="0"/>
              <a:t>Persoonlijke voertuigen worden op de parking geparkeerd.</a:t>
            </a:r>
          </a:p>
          <a:p>
            <a:pPr rtl="0"/>
            <a:r>
              <a:rPr lang="nl-NL" dirty="0"/>
              <a:t>Personen</a:t>
            </a:r>
          </a:p>
          <a:p>
            <a:pPr lvl="1" rtl="0"/>
            <a:r>
              <a:rPr lang="nl-NL" dirty="0"/>
              <a:t>Gebruiken het voetpad tussen de parking en het onthaalgebouw (B25) waar ze zich onderwerpen aan een RX-controle en een eventuele fouillering;</a:t>
            </a:r>
          </a:p>
          <a:p>
            <a:pPr lvl="1" rtl="0"/>
            <a:r>
              <a:rPr lang="nl-NL" sz="2100" dirty="0"/>
              <a:t>Verlaten het gebouw B25 en houden hun badge voor de lezer van het draaihek dat toegang geeft tot de site en voeren hun geheime code in.</a:t>
            </a:r>
          </a:p>
        </p:txBody>
      </p:sp>
    </p:spTree>
    <p:extLst>
      <p:ext uri="{BB962C8B-B14F-4D97-AF65-F5344CB8AC3E}">
        <p14:creationId xmlns:p14="http://schemas.microsoft.com/office/powerpoint/2010/main" val="22951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oprijden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nl-NL" b="1" dirty="0">
                <a:solidFill>
                  <a:schemeClr val="accent1"/>
                </a:solidFill>
              </a:rPr>
              <a:t>Iedere bestuurder van een op de site toegelaten voertuig...</a:t>
            </a:r>
          </a:p>
          <a:p>
            <a:pPr marL="0" indent="0">
              <a:buNone/>
            </a:pPr>
            <a:endParaRPr lang="fr-BE" sz="1600" dirty="0">
              <a:solidFill>
                <a:srgbClr val="9C9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rtl="0">
              <a:spcAft>
                <a:spcPts val="600"/>
              </a:spcAft>
            </a:pPr>
            <a:r>
              <a:rPr lang="nl-NL" dirty="0"/>
              <a:t>Zet de passagiers af op de parking voor de voetgangersingang;</a:t>
            </a:r>
          </a:p>
          <a:p>
            <a:pPr rtl="0">
              <a:spcAft>
                <a:spcPts val="600"/>
              </a:spcAft>
            </a:pPr>
            <a:r>
              <a:rPr lang="nl-NL" dirty="0"/>
              <a:t>Moet zich aanmelden voor het voertuigtoegangssas;</a:t>
            </a:r>
          </a:p>
          <a:p>
            <a:pPr rtl="0">
              <a:spcAft>
                <a:spcPts val="600"/>
              </a:spcAft>
            </a:pPr>
            <a:r>
              <a:rPr lang="nl-NL" dirty="0"/>
              <a:t>Moet zich houden aan de richtlijnen van de G4S-agent.</a:t>
            </a:r>
          </a:p>
        </p:txBody>
      </p:sp>
    </p:spTree>
    <p:extLst>
      <p:ext uri="{BB962C8B-B14F-4D97-AF65-F5344CB8AC3E}">
        <p14:creationId xmlns:p14="http://schemas.microsoft.com/office/powerpoint/2010/main" val="28715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116E9-A763-4D8F-A7E4-2906E59C7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nl-NL"/>
              <a:t>Het terrein verlaten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82CFF-51DD-449D-8A13-CB4F95378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331" y="2321307"/>
            <a:ext cx="10687484" cy="4384293"/>
          </a:xfrm>
        </p:spPr>
        <p:txBody>
          <a:bodyPr>
            <a:normAutofit/>
          </a:bodyPr>
          <a:lstStyle/>
          <a:p>
            <a:pPr rtl="0"/>
            <a:r>
              <a:rPr lang="nl-NL" dirty="0"/>
              <a:t>De voetgangers nemen de omgekeerde weg van de toegang ZONDER langs B25 te gaan.</a:t>
            </a:r>
          </a:p>
          <a:p>
            <a:pPr rtl="0"/>
            <a:r>
              <a:rPr lang="nl-NL" dirty="0"/>
              <a:t>De bestuurder van een voertuig...  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Zet de passagiers af voor de voetgangersingang;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Meldt zich aan voor het eerste rode licht, belt en wacht tot het groen is;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Begeeft zich naar het tweede rode licht en wacht tot het sas wordt geopend;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Rijdt met het voertuig in het sas;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Toont zijn badge en voert zijn geheime code in;</a:t>
            </a:r>
          </a:p>
          <a:p>
            <a:pPr lvl="1" rtl="0">
              <a:spcBef>
                <a:spcPts val="600"/>
              </a:spcBef>
            </a:pPr>
            <a:r>
              <a:rPr lang="nl-NL" dirty="0"/>
              <a:t>Verlaat het terrein.</a:t>
            </a:r>
          </a:p>
        </p:txBody>
      </p:sp>
    </p:spTree>
    <p:extLst>
      <p:ext uri="{BB962C8B-B14F-4D97-AF65-F5344CB8AC3E}">
        <p14:creationId xmlns:p14="http://schemas.microsoft.com/office/powerpoint/2010/main" val="23318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IRE">
      <a:dk1>
        <a:srgbClr val="00205C"/>
      </a:dk1>
      <a:lt1>
        <a:sysClr val="window" lastClr="FFFFFF"/>
      </a:lt1>
      <a:dk2>
        <a:srgbClr val="002060"/>
      </a:dk2>
      <a:lt2>
        <a:srgbClr val="FFFFFF"/>
      </a:lt2>
      <a:accent1>
        <a:srgbClr val="B4BD10"/>
      </a:accent1>
      <a:accent2>
        <a:srgbClr val="00205C"/>
      </a:accent2>
      <a:accent3>
        <a:srgbClr val="D8D8D8"/>
      </a:accent3>
      <a:accent4>
        <a:srgbClr val="B4BD10"/>
      </a:accent4>
      <a:accent5>
        <a:srgbClr val="00205C"/>
      </a:accent5>
      <a:accent6>
        <a:srgbClr val="D8D8D8"/>
      </a:accent6>
      <a:hlink>
        <a:srgbClr val="00205C"/>
      </a:hlink>
      <a:folHlink>
        <a:srgbClr val="B4BD1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fb589ca4-3662-40b4-a29d-643516eb67b4" origin="userSelected"/>
</file>

<file path=customXml/itemProps1.xml><?xml version="1.0" encoding="utf-8"?>
<ds:datastoreItem xmlns:ds="http://schemas.openxmlformats.org/officeDocument/2006/customXml" ds:itemID="{8E765DB0-B991-4CCB-A1F9-E366DBE6D13D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IRE</Template>
  <TotalTime>5211</TotalTime>
  <Words>1894</Words>
  <Application>Microsoft Office PowerPoint</Application>
  <PresentationFormat>Grand écran</PresentationFormat>
  <Paragraphs>320</Paragraphs>
  <Slides>40</Slides>
  <Notes>40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5" baseType="lpstr">
      <vt:lpstr>Arial</vt:lpstr>
      <vt:lpstr>Calibri</vt:lpstr>
      <vt:lpstr>Calibri Light</vt:lpstr>
      <vt:lpstr>DIN</vt:lpstr>
      <vt:lpstr>Din bold</vt:lpstr>
      <vt:lpstr>DIN Medium</vt:lpstr>
      <vt:lpstr>DIN Next LT Pro</vt:lpstr>
      <vt:lpstr>DIN Next LT Pro Bold Condensed</vt:lpstr>
      <vt:lpstr>DIN Next LT Pro Light</vt:lpstr>
      <vt:lpstr>DIN Next LT Pro Light Condensed</vt:lpstr>
      <vt:lpstr>DIN Next LT Pro Medium Cond</vt:lpstr>
      <vt:lpstr>DINNextLTPro-Medium</vt:lpstr>
      <vt:lpstr>DINNextLTPro-Regular</vt:lpstr>
      <vt:lpstr>Tahoma</vt:lpstr>
      <vt:lpstr>Thème Office</vt:lpstr>
      <vt:lpstr>Conventionele veiligheid</vt:lpstr>
      <vt:lpstr>Agenda</vt:lpstr>
      <vt:lpstr>Algemeen geldende regels op het terrein van Fleurus</vt:lpstr>
      <vt:lpstr>Algemene toegangsregels</vt:lpstr>
      <vt:lpstr>Algemene toegangsregels</vt:lpstr>
      <vt:lpstr>Algemene toegangsregels</vt:lpstr>
      <vt:lpstr>Het terrein oprijden</vt:lpstr>
      <vt:lpstr>Het terrein oprijden</vt:lpstr>
      <vt:lpstr>Het terrein verlaten</vt:lpstr>
      <vt:lpstr>Bezoekers</vt:lpstr>
      <vt:lpstr>Bezoekers</vt:lpstr>
      <vt:lpstr>Naleving van het verkeersreglement</vt:lpstr>
      <vt:lpstr>Signalisatiekleuren en -vormen</vt:lpstr>
      <vt:lpstr>Houding en gedrag</vt:lpstr>
      <vt:lpstr>Rookverbod</vt:lpstr>
      <vt:lpstr>IT-veiligheid</vt:lpstr>
      <vt:lpstr>IT-veiligheid</vt:lpstr>
      <vt:lpstr>Milieu</vt:lpstr>
      <vt:lpstr>Milieu</vt:lpstr>
      <vt:lpstr>Regels verbonden aan de specificiteit van de werkzaamheden bij het IRE</vt:lpstr>
      <vt:lpstr>Gebruik van de toegangsbadge</vt:lpstr>
      <vt:lpstr>Werven</vt:lpstr>
      <vt:lpstr>Werven</vt:lpstr>
      <vt:lpstr>Brandpreventie</vt:lpstr>
      <vt:lpstr>Asbest</vt:lpstr>
      <vt:lpstr>Werken in de gecontroleerde zone</vt:lpstr>
      <vt:lpstr>Werken in de gecontroleerde zone</vt:lpstr>
      <vt:lpstr>Elektrisch risico</vt:lpstr>
      <vt:lpstr>Chemische producten</vt:lpstr>
      <vt:lpstr>Chemische producten</vt:lpstr>
      <vt:lpstr>Gebruik van machines</vt:lpstr>
      <vt:lpstr>Persoonlijke beschermingen</vt:lpstr>
      <vt:lpstr>Persoonlijke beschermingen</vt:lpstr>
      <vt:lpstr>Richtlijnen in noodsituaties</vt:lpstr>
      <vt:lpstr>In noodsituaties</vt:lpstr>
      <vt:lpstr>Bij brandalarm</vt:lpstr>
      <vt:lpstr>Bij een radiologisch alarm</vt:lpstr>
      <vt:lpstr>Bij een radiologisch alarm</vt:lpstr>
      <vt:lpstr>Bedankt voor je aandacht!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Chassard</dc:creator>
  <cp:lastModifiedBy>ROUSSAUX Pauline</cp:lastModifiedBy>
  <cp:revision>137</cp:revision>
  <dcterms:created xsi:type="dcterms:W3CDTF">2019-10-10T10:49:44Z</dcterms:created>
  <dcterms:modified xsi:type="dcterms:W3CDTF">2024-03-22T15:11:57Z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696fa2a9-4d15-4c1f-aa1e-d44cb99ddde2</vt:lpwstr>
  </property>
  <property fmtid="{D5CDD505-2E9C-101B-9397-08002B2CF9AE}" pid="3" name="bjDocumentSecurityLabel">
    <vt:lpwstr>This item has no classification</vt:lpwstr>
  </property>
  <property fmtid="{D5CDD505-2E9C-101B-9397-08002B2CF9AE}" pid="4" name="bjSaver">
    <vt:lpwstr>oNcbaNVq/FznXalRt6UTjaNzoa93APDC</vt:lpwstr>
  </property>
</Properties>
</file>