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8"/>
  </p:notesMasterIdLst>
  <p:handoutMasterIdLst>
    <p:handoutMasterId r:id="rId39"/>
  </p:handoutMasterIdLst>
  <p:sldIdLst>
    <p:sldId id="257" r:id="rId3"/>
    <p:sldId id="258" r:id="rId4"/>
    <p:sldId id="259" r:id="rId5"/>
    <p:sldId id="262" r:id="rId6"/>
    <p:sldId id="264" r:id="rId7"/>
    <p:sldId id="301" r:id="rId8"/>
    <p:sldId id="265" r:id="rId9"/>
    <p:sldId id="266" r:id="rId10"/>
    <p:sldId id="272" r:id="rId11"/>
    <p:sldId id="269" r:id="rId12"/>
    <p:sldId id="274" r:id="rId13"/>
    <p:sldId id="271" r:id="rId14"/>
    <p:sldId id="275" r:id="rId15"/>
    <p:sldId id="276" r:id="rId16"/>
    <p:sldId id="278" r:id="rId17"/>
    <p:sldId id="260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288" r:id="rId26"/>
    <p:sldId id="289" r:id="rId27"/>
    <p:sldId id="292" r:id="rId28"/>
    <p:sldId id="290" r:id="rId29"/>
    <p:sldId id="261" r:id="rId30"/>
    <p:sldId id="293" r:id="rId31"/>
    <p:sldId id="294" r:id="rId32"/>
    <p:sldId id="296" r:id="rId33"/>
    <p:sldId id="299" r:id="rId34"/>
    <p:sldId id="302" r:id="rId35"/>
    <p:sldId id="297" r:id="rId36"/>
    <p:sldId id="298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D10"/>
    <a:srgbClr val="1E2B50"/>
    <a:srgbClr val="484E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0" autoAdjust="0"/>
    <p:restoredTop sz="94558" autoAdjust="0"/>
  </p:normalViewPr>
  <p:slideViewPr>
    <p:cSldViewPr snapToGrid="0">
      <p:cViewPr varScale="1">
        <p:scale>
          <a:sx n="46" d="100"/>
          <a:sy n="46" d="100"/>
        </p:scale>
        <p:origin x="994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52894AD-3D5F-4D01-B38A-60D77913A5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575BF2-0916-4459-8458-43BAD7A810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230B7-4C10-4214-A0C3-7B8A9D5C2F4D}" type="datetimeFigureOut">
              <a:rPr lang="fr-BE" smtClean="0"/>
              <a:t>13/02/2024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C091FE-C675-4BD3-95C6-7E993CAFD2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2A5215-F358-4254-A07E-999C9BC129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14543-0265-4ED4-83B3-E244C311993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562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D52D3-27F9-46F3-A62A-144996B99074}" type="datetimeFigureOut">
              <a:rPr lang="fr-BE" smtClean="0"/>
              <a:t>13/02/2024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78E1C-5E42-49DD-8B8E-491E060065C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446833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640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319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50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515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259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636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34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90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457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9519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71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943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7849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8132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507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490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550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073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056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8578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4255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24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926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80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670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479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388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525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5864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4684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90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019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073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425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9977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500FB-0699-4312-A00A-3B017541C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4077" y="790575"/>
            <a:ext cx="7016261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4800" b="1" cap="all" baseline="0">
                <a:solidFill>
                  <a:schemeClr val="bg1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535D0161-4609-47C1-B766-0FE094153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784" y="4186518"/>
            <a:ext cx="4114431" cy="1604681"/>
          </a:xfr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DIN Next LT Pro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ajouter un sous-titre, une date, le nom du présentateur…</a:t>
            </a:r>
          </a:p>
        </p:txBody>
      </p:sp>
    </p:spTree>
    <p:extLst>
      <p:ext uri="{BB962C8B-B14F-4D97-AF65-F5344CB8AC3E}">
        <p14:creationId xmlns:p14="http://schemas.microsoft.com/office/powerpoint/2010/main" val="36237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sous-titres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C0FA5EB-465D-4E29-AABF-B3CA794E2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93" y="0"/>
            <a:ext cx="12192000" cy="6858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56D92824-2D74-4926-8481-08064D0226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B2F33FF1-CA83-46D8-AEFE-D0374DDECC0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13698" y="2319721"/>
            <a:ext cx="5064372" cy="638665"/>
          </a:xfrm>
        </p:spPr>
        <p:txBody>
          <a:bodyPr anchor="ctr">
            <a:normAutofit/>
          </a:bodyPr>
          <a:lstStyle>
            <a:lvl1pPr marL="0" indent="0">
              <a:buNone/>
              <a:defRPr lang="fr-FR" sz="2400" b="1" kern="1200" cap="none" baseline="0" dirty="0">
                <a:solidFill>
                  <a:srgbClr val="1E2B50"/>
                </a:solidFill>
                <a:latin typeface="DINNextLTPro-Medium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Modifiez le sous-titre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30066817-62EA-4E5E-B76D-D39051265F7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25286" y="2319721"/>
            <a:ext cx="5064372" cy="638665"/>
          </a:xfrm>
        </p:spPr>
        <p:txBody>
          <a:bodyPr anchor="ctr"/>
          <a:lstStyle>
            <a:lvl1pPr marL="0" indent="0">
              <a:buNone/>
              <a:defRPr sz="2400" b="1" cap="none" baseline="0">
                <a:solidFill>
                  <a:srgbClr val="1E2B50"/>
                </a:solidFill>
                <a:latin typeface="DINNextLTPro-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 sous-titre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7338B427-4657-4841-BB1B-610B87E2FB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3697" y="3133881"/>
            <a:ext cx="5073337" cy="3069597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DFFD6613-1AB6-4D46-BB8B-0EF47DDB7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5286" y="3133880"/>
            <a:ext cx="5064372" cy="3069597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8425B29-0FE3-4EAD-83D9-C35FC5D16F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64882B-DDC1-485F-95B5-FDEF63B21C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FBEE5B-9286-49D0-9B95-9F08272406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5DD871BE-0603-4B85-8BC8-24D3B821A947}"/>
              </a:ext>
            </a:extLst>
          </p:cNvPr>
          <p:cNvSpPr/>
          <p:nvPr userDrawn="1"/>
        </p:nvSpPr>
        <p:spPr>
          <a:xfrm>
            <a:off x="586291" y="5981502"/>
            <a:ext cx="250818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c="http://schemas.openxmlformats.org/drawingml/2006/chart" xmlns:c15="http://schemas.microsoft.com/office/drawing/2012/chart"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46990" rtl="0">
              <a:lnSpc>
                <a:spcPct val="100000"/>
              </a:lnSpc>
              <a:defRPr sz="2500" spc="-36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rPr lang="nl-NL" sz="1800"/>
              <a:t>Avenue </a:t>
            </a:r>
            <a:r>
              <a:rPr lang="nl-NL" sz="1800" spc="15"/>
              <a:t>de </a:t>
            </a:r>
            <a:r>
              <a:rPr lang="nl-NL" sz="1800" spc="5"/>
              <a:t>l’Espérance </a:t>
            </a:r>
            <a:r>
              <a:rPr lang="nl-NL" sz="1800" spc="15"/>
              <a:t>1  </a:t>
            </a:r>
          </a:p>
          <a:p>
            <a:pPr marR="5080" indent="46990" rtl="0">
              <a:lnSpc>
                <a:spcPct val="100000"/>
              </a:lnSpc>
              <a:defRPr sz="2500" spc="-36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rPr lang="nl-NL" sz="1800" spc="15"/>
              <a:t>6220 </a:t>
            </a:r>
            <a:r>
              <a:rPr lang="nl-NL" sz="1800" spc="10"/>
              <a:t>Fleurus,</a:t>
            </a:r>
            <a:r>
              <a:rPr lang="nl-NL" sz="1800" spc="-110"/>
              <a:t> </a:t>
            </a:r>
            <a:r>
              <a:rPr lang="nl-NL" sz="1800" spc="15"/>
              <a:t> Belgium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801FC93-D323-446E-85E8-98B85BB42D58}"/>
              </a:ext>
            </a:extLst>
          </p:cNvPr>
          <p:cNvSpPr/>
          <p:nvPr userDrawn="1"/>
        </p:nvSpPr>
        <p:spPr>
          <a:xfrm>
            <a:off x="4672264" y="5992510"/>
            <a:ext cx="2097742" cy="566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c="http://schemas.openxmlformats.org/drawingml/2006/chart" xmlns:c15="http://schemas.microsoft.com/office/drawing/2012/chart"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5875" rtl="0">
              <a:spcBef>
                <a:spcPts val="100"/>
              </a:spcBef>
              <a:defRPr sz="2500" spc="-114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rPr lang="nl-NL" sz="1800"/>
              <a:t>T. </a:t>
            </a:r>
            <a:r>
              <a:rPr lang="nl-NL" sz="1800" spc="15"/>
              <a:t>+32 </a:t>
            </a:r>
            <a:r>
              <a:rPr lang="nl-NL" sz="1800" spc="10"/>
              <a:t> 71 </a:t>
            </a:r>
            <a:r>
              <a:rPr lang="nl-NL" sz="1800" spc="15"/>
              <a:t>82 95</a:t>
            </a:r>
            <a:r>
              <a:rPr lang="nl-NL" sz="1800" spc="-10"/>
              <a:t> </a:t>
            </a:r>
            <a:r>
              <a:rPr lang="nl-NL" sz="1800" spc="15"/>
              <a:t>56</a:t>
            </a:r>
          </a:p>
          <a:p>
            <a:pPr indent="12700" rtl="0">
              <a:spcBef>
                <a:spcPts val="100"/>
              </a:spcBef>
              <a:defRPr sz="2500" spc="-114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rPr lang="nl-NL" sz="1800"/>
              <a:t>F. </a:t>
            </a:r>
            <a:r>
              <a:rPr lang="nl-NL" sz="1800" spc="15"/>
              <a:t>+32 </a:t>
            </a:r>
            <a:r>
              <a:rPr lang="nl-NL" sz="1800" spc="10"/>
              <a:t>71 </a:t>
            </a:r>
            <a:r>
              <a:rPr lang="nl-NL" sz="1800" spc="15"/>
              <a:t>81 38</a:t>
            </a:r>
            <a:r>
              <a:rPr lang="nl-NL" sz="1800" spc="-20"/>
              <a:t> </a:t>
            </a:r>
            <a:r>
              <a:rPr lang="nl-NL" sz="1800" spc="15"/>
              <a:t>12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72E7409-AB48-4EA9-BFB8-0377B766521A}"/>
              </a:ext>
            </a:extLst>
          </p:cNvPr>
          <p:cNvSpPr/>
          <p:nvPr userDrawn="1"/>
        </p:nvSpPr>
        <p:spPr>
          <a:xfrm>
            <a:off x="1353671" y="5981502"/>
            <a:ext cx="9975454" cy="566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c="http://schemas.openxmlformats.org/drawingml/2006/chart" xmlns:c15="http://schemas.microsoft.com/office/drawing/2012/chart"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129663" algn="r" rtl="0">
              <a:spcBef>
                <a:spcPts val="100"/>
              </a:spcBef>
              <a:defRPr sz="2500" spc="-5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lang="nl-NL" sz="1800" b="1" u="none" cap="none">
                <a:solidFill>
                  <a:schemeClr val="bg1"/>
                </a:solidFill>
                <a:latin typeface="DIN Next LT Pro Light"/>
              </a:rPr>
              <a:t>www.ire.eu</a:t>
            </a:r>
          </a:p>
          <a:p>
            <a:pPr indent="12700" algn="r" rtl="0">
              <a:spcBef>
                <a:spcPts val="100"/>
              </a:spcBef>
              <a:defRPr sz="2500" spc="10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rPr lang="nl-NL" sz="1800">
                <a:latin typeface="DIN Next LT Pro Light"/>
              </a:rPr>
              <a:t>V</a:t>
            </a:r>
            <a:r>
              <a:rPr lang="nl-NL" sz="1800" cap="none">
                <a:latin typeface="DIN Next LT Pro Light"/>
              </a:rPr>
              <a:t>olg ons </a:t>
            </a:r>
            <a:r>
              <a:rPr lang="nl-NL" sz="1800" cap="none" spc="15">
                <a:latin typeface="DIN Next LT Pro Light"/>
              </a:rPr>
              <a:t>op L</a:t>
            </a:r>
            <a:r>
              <a:rPr lang="nl-NL" sz="1800" cap="none">
                <a:latin typeface="DIN Next LT Pro Light"/>
              </a:rPr>
              <a:t>inkedIn  </a:t>
            </a:r>
          </a:p>
        </p:txBody>
      </p:sp>
      <p:pic>
        <p:nvPicPr>
          <p:cNvPr id="7" name="Picture 4" descr="Résultat de recherche d'images pour &quot;logo linkedin blanc png&quot;">
            <a:extLst>
              <a:ext uri="{FF2B5EF4-FFF2-40B4-BE49-F238E27FC236}">
                <a16:creationId xmlns:a16="http://schemas.microsoft.com/office/drawing/2014/main" id="{FCDCC45A-A17E-4BAD-98CC-608EFEA4CD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100000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152" y="6226914"/>
            <a:ext cx="321410" cy="32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11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D0532B7-0489-4533-9B0E-1FAF82AF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3" y="0"/>
            <a:ext cx="12192000" cy="6858000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2927209C-39BC-4129-8D32-BADBDDD734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4331" y="2321307"/>
            <a:ext cx="5064371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F4B8ED5-A96E-44A0-B492-1B481353BA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6D8FBF-7E25-4CFA-AF7C-9A8AF8DFEF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 contenu puces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D0532B7-0489-4533-9B0E-1FAF82AF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7C40B26-35B7-497E-8E34-21B512A4B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660AA9A9-B885-4604-8253-1FE33B7891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4331" y="2321307"/>
            <a:ext cx="10372915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A3001DC-A4D4-4C6A-9EE2-499190868A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5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u puces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D0532B7-0489-4533-9B0E-1FAF82AF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4F65BE4-EBD4-488E-B848-5A2D439E9F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81EA56E-C17F-4F4D-B25E-69B56C9A21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2875" y="2321307"/>
            <a:ext cx="5064371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0C4BE5A-3D9D-4ADC-8095-24ED762EDB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7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A1680EF-8AB2-4F2B-A20C-46B5B88C0B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AADCEE3B-B39C-4286-A0BE-D8761ACA06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70323" y="2738299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chemeClr val="accent1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A0A577-3D7D-45FB-BADD-7F19EFCB3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r="8307" b="10986"/>
          <a:stretch/>
        </p:blipFill>
        <p:spPr>
          <a:xfrm>
            <a:off x="10399059" y="5836024"/>
            <a:ext cx="144418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onne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D0532B7-0489-4533-9B0E-1FAF82AF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A46A3AB4-5375-48BC-9C44-04E17F78D4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691E8DC7-7367-4815-AA85-826CE5D4C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2875" y="2321307"/>
            <a:ext cx="5064371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5DCA8F8E-492B-4A61-98AC-4F4D44C37A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4331" y="2321307"/>
            <a:ext cx="5064371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85DB09A-F46B-4A91-B8C4-8182B10E26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C92A386-E495-4AB8-844C-45C502F61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7607873-A69D-48EF-9B08-E27478AAC7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752F6E32-4060-447B-8119-0728E426F8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4331" y="2321307"/>
            <a:ext cx="10372915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BA3B70-E8FE-4CD1-ABC3-A755B28692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2750B9C-771A-47D2-8FD2-547AFE24DA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4D9BD36-2207-455C-95B8-4A2E1DBFD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4FE2A1DA-2CAB-4EA4-9709-F75D58C09D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4331" y="2321307"/>
            <a:ext cx="10372915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443A874-A3DA-4367-AB82-7D7C1401F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onne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D0532B7-0489-4533-9B0E-1FAF82AF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D2B65E55-2129-45C7-9D7A-1A261CB7706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13698" y="2319721"/>
            <a:ext cx="5064372" cy="638665"/>
          </a:xfrm>
        </p:spPr>
        <p:txBody>
          <a:bodyPr anchor="ctr">
            <a:normAutofit/>
          </a:bodyPr>
          <a:lstStyle>
            <a:lvl1pPr marL="0" indent="0">
              <a:buNone/>
              <a:defRPr lang="fr-FR" sz="2400" b="1" kern="1200" cap="none" baseline="0" dirty="0">
                <a:solidFill>
                  <a:srgbClr val="1E2B50"/>
                </a:solidFill>
                <a:latin typeface="DINNextLTPro-Medium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Modifiez le sous-titre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10EFCCB-16F3-437F-BD04-ECADC67059E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25286" y="2319721"/>
            <a:ext cx="5064372" cy="638665"/>
          </a:xfrm>
        </p:spPr>
        <p:txBody>
          <a:bodyPr anchor="ctr"/>
          <a:lstStyle>
            <a:lvl1pPr marL="0" indent="0">
              <a:buNone/>
              <a:defRPr sz="2400" b="1" cap="none" baseline="0">
                <a:solidFill>
                  <a:srgbClr val="1E2B50"/>
                </a:solidFill>
                <a:latin typeface="DINNextLTPro-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 sous-titre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3AAF96D-6A32-439A-B8E8-446280CBA9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0D997319-B7FD-4528-8D45-C55219BEFF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3697" y="3133881"/>
            <a:ext cx="5073337" cy="3069597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4A4D77D6-15CC-4DE7-B657-8A56DD8721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5286" y="3133880"/>
            <a:ext cx="5064372" cy="3069597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6D3E3D8-E92F-410E-9310-75DFFAB8D0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EAD96D-8124-4D15-AF73-406EDBEC0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4330" y="1840799"/>
            <a:ext cx="10349470" cy="4257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41300" indent="-241300" hangingPunct="0">
              <a:spcBef>
                <a:spcPts val="1400"/>
              </a:spcBef>
              <a:buSzPct val="100000"/>
              <a:buFontTx/>
              <a:buBlip>
                <a:blip r:embed="rId14"/>
              </a:buBlip>
              <a:tabLst>
                <a:tab pos="304800" algn="l"/>
              </a:tabLst>
            </a:pPr>
            <a:r>
              <a:rPr lang="fr-FR" sz="2400" kern="0" cap="all" spc="-50" dirty="0">
                <a:solidFill>
                  <a:srgbClr val="00205C"/>
                </a:solidFill>
                <a:latin typeface="DINNextLTPro-Medium"/>
                <a:sym typeface="DINNextLTPro-Medium"/>
              </a:rPr>
              <a:t>ajoutez votre texte</a:t>
            </a:r>
          </a:p>
          <a:p>
            <a:pPr marL="757555" lvl="1" indent="-300355" hangingPunct="0">
              <a:spcBef>
                <a:spcPts val="1300"/>
              </a:spcBef>
              <a:buClr>
                <a:srgbClr val="CFD052"/>
              </a:buClr>
              <a:buSzPct val="100000"/>
              <a:buFontTx/>
              <a:buChar char="•"/>
              <a:tabLst>
                <a:tab pos="749300" algn="l"/>
              </a:tabLst>
              <a:defRPr cap="none" spc="0">
                <a:latin typeface="DINNextLTPro-Regular"/>
                <a:ea typeface="DINNextLTPro-Regular"/>
                <a:cs typeface="DINNextLTPro-Regular"/>
                <a:sym typeface="DINNextLTPro-Regular"/>
              </a:defRPr>
            </a:pPr>
            <a:r>
              <a:rPr lang="fr-FR" sz="2400" kern="0" dirty="0">
                <a:solidFill>
                  <a:srgbClr val="00205C"/>
                </a:solidFill>
                <a:latin typeface="DINNextLTPro-Regular"/>
                <a:ea typeface="DINNextLTPro-Regular"/>
                <a:cs typeface="DINNextLTPro-Regular"/>
                <a:sym typeface="DINNextLTPro-Regular"/>
              </a:rPr>
              <a:t>Ajoutez votre texte</a:t>
            </a:r>
          </a:p>
          <a:p>
            <a:pPr marL="1504950" lvl="2" indent="-190500" hangingPunct="0">
              <a:spcBef>
                <a:spcPts val="500"/>
              </a:spcBef>
              <a:buSzPct val="60000"/>
              <a:buFont typeface="DIN Next LT Pro Light"/>
              <a:buChar char="✤"/>
              <a:tabLst>
                <a:tab pos="1562100" algn="l"/>
              </a:tabLst>
              <a:defRPr sz="3000" cap="none" spc="-5"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rPr lang="fr-FR" sz="2000" kern="0" spc="-5" dirty="0">
                <a:solidFill>
                  <a:srgbClr val="00205C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rPr>
              <a:t> Ajoutez votre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A3E6BD-3897-487E-B5F3-A319181A8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22895-AE66-4072-8E28-250FCC4235D2}" type="datetimeFigureOut">
              <a:rPr lang="fr-BE" smtClean="0"/>
              <a:t>13/02/2024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A3A31C-951B-481E-98D9-DB4CCB8A7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A74541-5D8A-4BE0-B2AA-FCFCC6140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A9D64-6B8E-4585-973B-10911028EA4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941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5" r:id="rId3"/>
    <p:sldLayoutId id="2147483663" r:id="rId4"/>
    <p:sldLayoutId id="2147483651" r:id="rId5"/>
    <p:sldLayoutId id="2147483667" r:id="rId6"/>
    <p:sldLayoutId id="2147483664" r:id="rId7"/>
    <p:sldLayoutId id="2147483654" r:id="rId8"/>
    <p:sldLayoutId id="2147483668" r:id="rId9"/>
    <p:sldLayoutId id="2147483660" r:id="rId10"/>
    <p:sldLayoutId id="2147483661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rgbClr val="B4BD10"/>
          </a:solidFill>
          <a:latin typeface="Din bold"/>
          <a:ea typeface="+mj-ea"/>
          <a:cs typeface="Din bold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1E2B50"/>
          </a:solidFill>
          <a:latin typeface="DIN Next LT Pro Light"/>
          <a:ea typeface="+mn-ea"/>
          <a:cs typeface="+mn-cs"/>
        </a:defRPr>
      </a:lvl1pPr>
      <a:lvl2pPr marL="757555" indent="-300355" algn="l" defTabSz="914400" rtl="0" eaLnBrk="1" latinLnBrk="0" hangingPunct="0">
        <a:lnSpc>
          <a:spcPct val="90000"/>
        </a:lnSpc>
        <a:spcBef>
          <a:spcPts val="1300"/>
        </a:spcBef>
        <a:buClr>
          <a:srgbClr val="CFD052"/>
        </a:buClr>
        <a:buSzPct val="100000"/>
        <a:buFontTx/>
        <a:buChar char="•"/>
        <a:tabLst>
          <a:tab pos="749300" algn="l"/>
        </a:tabLst>
        <a:defRPr sz="2400" kern="1200" cap="none" spc="0">
          <a:solidFill>
            <a:schemeClr val="tx1"/>
          </a:solidFill>
          <a:latin typeface="DINNextLTPro-Regular"/>
          <a:ea typeface="+mn-ea"/>
          <a:cs typeface="+mn-cs"/>
          <a:sym typeface="DINNextLTPro-Regular"/>
        </a:defRPr>
      </a:lvl2pPr>
      <a:lvl3pPr marL="1504950" indent="-190500" algn="l" defTabSz="914400" rtl="0" eaLnBrk="1" latinLnBrk="0" hangingPunct="0">
        <a:lnSpc>
          <a:spcPct val="90000"/>
        </a:lnSpc>
        <a:spcBef>
          <a:spcPts val="500"/>
        </a:spcBef>
        <a:buSzPct val="60000"/>
        <a:buFont typeface="DIN Next LT Pro Light"/>
        <a:buChar char="✤"/>
        <a:tabLst>
          <a:tab pos="1562100" algn="l"/>
        </a:tabLst>
        <a:defRPr sz="3000" kern="1200" cap="none" spc="-5">
          <a:solidFill>
            <a:schemeClr val="tx1"/>
          </a:solidFill>
          <a:latin typeface="DIN Next LT Pro Light"/>
          <a:ea typeface="+mn-ea"/>
          <a:cs typeface="+mn-cs"/>
          <a:sym typeface="DIN Next LT Pro Ligh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Next LT Pro Ligh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Next LT Pro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6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10" Type="http://schemas.openxmlformats.org/officeDocument/2006/relationships/image" Target="../media/image67.jpeg"/><Relationship Id="rId4" Type="http://schemas.openxmlformats.org/officeDocument/2006/relationships/notesSlide" Target="../notesSlides/notesSlide31.xml"/><Relationship Id="rId9" Type="http://schemas.openxmlformats.org/officeDocument/2006/relationships/hyperlink" Target="http://www.educol.net/1-b-courrir-t10042.jp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ducol.net/1-b-courrir-t10042.jpg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A081C6-EC3B-483A-8809-CD180AAD85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Conventionele veiligheid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EFDE0D-7E9C-4C04-B6B2-ECEECC970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7912" y="4200525"/>
            <a:ext cx="4611261" cy="1590675"/>
          </a:xfrm>
        </p:spPr>
        <p:txBody>
          <a:bodyPr anchor="ctr"/>
          <a:lstStyle/>
          <a:p>
            <a:pPr rtl="0"/>
            <a:r>
              <a:rPr lang="nl-NL"/>
              <a:t>Regels en richtlijnen </a:t>
            </a:r>
            <a:br>
              <a:rPr lang="fr-FR" dirty="0"/>
            </a:br>
            <a:r>
              <a:rPr lang="nl-NL"/>
              <a:t>voor het externe personeel van het 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6C159F-E50A-4A1B-87C6-C298F01AF921}"/>
              </a:ext>
            </a:extLst>
          </p:cNvPr>
          <p:cNvSpPr txBox="1"/>
          <p:nvPr/>
        </p:nvSpPr>
        <p:spPr>
          <a:xfrm>
            <a:off x="122738" y="6462170"/>
            <a:ext cx="2135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 sz="1200">
                <a:solidFill>
                  <a:schemeClr val="bg2"/>
                </a:solidFill>
              </a:rPr>
              <a:t>©2023 IRE - IRE ELiT</a:t>
            </a:r>
          </a:p>
        </p:txBody>
      </p:sp>
    </p:spTree>
    <p:extLst>
      <p:ext uri="{BB962C8B-B14F-4D97-AF65-F5344CB8AC3E}">
        <p14:creationId xmlns:p14="http://schemas.microsoft.com/office/powerpoint/2010/main" val="39843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722DF37-57A7-4D88-987A-F4474E8E4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807" y="4959978"/>
            <a:ext cx="1794873" cy="17925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Naleving van het verkeersreglement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rtl="0"/>
            <a:r>
              <a:rPr lang="nl-NL"/>
              <a:t>Snelheidsbeperking tot 30 km/u op het hele terrein</a:t>
            </a:r>
          </a:p>
          <a:p>
            <a:pPr marL="0" indent="0">
              <a:buNone/>
            </a:pPr>
            <a:endParaRPr lang="fr-FR" dirty="0"/>
          </a:p>
          <a:p>
            <a:pPr rtl="0"/>
            <a:r>
              <a:rPr lang="nl-NL"/>
              <a:t>Absolute voorrang van rechts</a:t>
            </a:r>
          </a:p>
          <a:p>
            <a:endParaRPr lang="fr-FR" dirty="0"/>
          </a:p>
          <a:p>
            <a:pPr rtl="0"/>
            <a:r>
              <a:rPr lang="nl-NL"/>
              <a:t>Naleving van het parkeerverbod</a:t>
            </a:r>
          </a:p>
          <a:p>
            <a:pPr marL="0" indent="0">
              <a:buNone/>
            </a:pPr>
            <a:endParaRPr lang="fr-FR" b="1" dirty="0">
              <a:solidFill>
                <a:schemeClr val="accent1"/>
              </a:solidFill>
            </a:endParaRPr>
          </a:p>
          <a:p>
            <a:pPr marL="0" indent="0" rtl="0">
              <a:buNone/>
            </a:pPr>
            <a:r>
              <a:rPr lang="nl-NL" b="1">
                <a:solidFill>
                  <a:schemeClr val="accent1"/>
                </a:solidFill>
              </a:rPr>
              <a:t>OPGELET voor zwakke weggebruikers en trage voertuigen!</a:t>
            </a:r>
          </a:p>
          <a:p>
            <a:endParaRPr lang="fr-FR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D78044-BA37-405F-9B2F-F8A077671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736" y="2044606"/>
            <a:ext cx="1257300" cy="1257300"/>
          </a:xfrm>
          <a:prstGeom prst="rect">
            <a:avLst/>
          </a:prstGeom>
        </p:spPr>
      </p:pic>
      <p:pic>
        <p:nvPicPr>
          <p:cNvPr id="5" name="Image 4" descr="AB1_French_road_sign.svg.png">
            <a:extLst>
              <a:ext uri="{FF2B5EF4-FFF2-40B4-BE49-F238E27FC236}">
                <a16:creationId xmlns:a16="http://schemas.microsoft.com/office/drawing/2014/main" id="{A38AB81E-3170-4D6C-B5F0-220BF84CA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842" y="2736850"/>
            <a:ext cx="1194965" cy="10515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44546F-3918-4E8F-A986-238F22C0E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26" y="3536119"/>
            <a:ext cx="1116000" cy="1116000"/>
          </a:xfrm>
          <a:prstGeom prst="rect">
            <a:avLst/>
          </a:prstGeom>
        </p:spPr>
      </p:pic>
      <p:pic>
        <p:nvPicPr>
          <p:cNvPr id="8" name="Picture 25" descr="pietons">
            <a:extLst>
              <a:ext uri="{FF2B5EF4-FFF2-40B4-BE49-F238E27FC236}">
                <a16:creationId xmlns:a16="http://schemas.microsoft.com/office/drawing/2014/main" id="{410A8687-1523-4BCE-85B8-9C80AE61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4330" y="5462652"/>
            <a:ext cx="1152128" cy="118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FEBBE34-F2CF-48C2-92B6-86ACFCD57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229" y="5462652"/>
            <a:ext cx="1012111" cy="13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Signalisatiekleuren en -vormen</a:t>
            </a:r>
          </a:p>
        </p:txBody>
      </p:sp>
      <p:pic>
        <p:nvPicPr>
          <p:cNvPr id="16" name="Image 15" descr="OB1992927.gif">
            <a:extLst>
              <a:ext uri="{FF2B5EF4-FFF2-40B4-BE49-F238E27FC236}">
                <a16:creationId xmlns:a16="http://schemas.microsoft.com/office/drawing/2014/main" id="{D5F455A7-B3C9-4507-8788-9F23CCD53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64" y="2157620"/>
            <a:ext cx="1254651" cy="1271380"/>
          </a:xfrm>
          <a:prstGeom prst="rect">
            <a:avLst/>
          </a:prstGeom>
        </p:spPr>
      </p:pic>
      <p:pic>
        <p:nvPicPr>
          <p:cNvPr id="19" name="Image 18" descr="OB1992956.gif">
            <a:extLst>
              <a:ext uri="{FF2B5EF4-FFF2-40B4-BE49-F238E27FC236}">
                <a16:creationId xmlns:a16="http://schemas.microsoft.com/office/drawing/2014/main" id="{0AE7D0E3-FC01-48E1-9E67-7DA7BA65172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"/>
          </a:blip>
          <a:stretch>
            <a:fillRect/>
          </a:stretch>
        </p:blipFill>
        <p:spPr>
          <a:xfrm>
            <a:off x="1051989" y="3640081"/>
            <a:ext cx="1286822" cy="1286822"/>
          </a:xfrm>
          <a:prstGeom prst="rect">
            <a:avLst/>
          </a:prstGeom>
        </p:spPr>
      </p:pic>
      <p:pic>
        <p:nvPicPr>
          <p:cNvPr id="20" name="Image 12" descr="DangerElectrique_1.jpg">
            <a:extLst>
              <a:ext uri="{FF2B5EF4-FFF2-40B4-BE49-F238E27FC236}">
                <a16:creationId xmlns:a16="http://schemas.microsoft.com/office/drawing/2014/main" id="{618FBC4D-3ACB-47BF-81C2-58059917E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30" y="5137984"/>
            <a:ext cx="1382140" cy="128682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33C79B6-ACD0-4E74-A1E7-7C6A2F4D98F0}"/>
              </a:ext>
            </a:extLst>
          </p:cNvPr>
          <p:cNvSpPr txBox="1"/>
          <p:nvPr/>
        </p:nvSpPr>
        <p:spPr>
          <a:xfrm>
            <a:off x="2538870" y="2562477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 sz="2400" b="1">
                <a:solidFill>
                  <a:srgbClr val="FF0000"/>
                </a:solidFill>
                <a:latin typeface="DIN Next LT Pro Light" panose="020B0303020203050203" pitchFamily="34" charset="0"/>
                <a:cs typeface="Tahoma" pitchFamily="34" charset="0"/>
              </a:rPr>
              <a:t>VERBOD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EFBFDEB-61DF-4FCF-B1BF-3ED8F5CBA989}"/>
              </a:ext>
            </a:extLst>
          </p:cNvPr>
          <p:cNvSpPr txBox="1"/>
          <p:nvPr/>
        </p:nvSpPr>
        <p:spPr>
          <a:xfrm>
            <a:off x="2538870" y="4052659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 sz="2400" b="1">
                <a:solidFill>
                  <a:srgbClr val="0070C0"/>
                </a:solidFill>
                <a:latin typeface="DIN Next LT Pro Light" panose="020B0303020203050203" pitchFamily="34" charset="0"/>
                <a:cs typeface="Tahoma" pitchFamily="34" charset="0"/>
              </a:rPr>
              <a:t>VERPLICHTING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6902658-22E2-48EB-A3D1-7DCB0124E9BF}"/>
              </a:ext>
            </a:extLst>
          </p:cNvPr>
          <p:cNvSpPr txBox="1"/>
          <p:nvPr/>
        </p:nvSpPr>
        <p:spPr>
          <a:xfrm>
            <a:off x="2538870" y="5655364"/>
            <a:ext cx="3024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 sz="2400" b="1">
                <a:solidFill>
                  <a:srgbClr val="FFC000"/>
                </a:solidFill>
                <a:latin typeface="DIN Next LT Pro Light" panose="020B0303020203050203" pitchFamily="34" charset="0"/>
                <a:cs typeface="Tahoma" pitchFamily="34" charset="0"/>
              </a:rPr>
              <a:t>WAARSCHUWING</a:t>
            </a:r>
          </a:p>
          <a:p>
            <a:pPr rtl="0"/>
            <a:r>
              <a:rPr lang="nl-NL" sz="2000">
                <a:solidFill>
                  <a:srgbClr val="FFC000"/>
                </a:solidFill>
                <a:latin typeface="DIN Next LT Pro Light" panose="020B0303020203050203" pitchFamily="34" charset="0"/>
                <a:cs typeface="Tahoma" pitchFamily="34" charset="0"/>
              </a:rPr>
              <a:t>(risico's en gevaren)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E727D2-8AB0-422C-A079-3D216BAC2ED7}"/>
              </a:ext>
            </a:extLst>
          </p:cNvPr>
          <p:cNvSpPr/>
          <p:nvPr/>
        </p:nvSpPr>
        <p:spPr>
          <a:xfrm>
            <a:off x="7436007" y="2562477"/>
            <a:ext cx="3436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nl-NL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Signalisatie betreffende de veiligheidsvoorwaarden en brandbestrijdings</a:t>
            </a:r>
            <a:r>
              <a:rPr lang="nl-NL" i="1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toestellen</a:t>
            </a:r>
          </a:p>
        </p:txBody>
      </p:sp>
      <p:pic>
        <p:nvPicPr>
          <p:cNvPr id="24" name="Image 23" descr="OB995502.gif">
            <a:extLst>
              <a:ext uri="{FF2B5EF4-FFF2-40B4-BE49-F238E27FC236}">
                <a16:creationId xmlns:a16="http://schemas.microsoft.com/office/drawing/2014/main" id="{6AF08FB1-1B78-467B-A924-86730D3277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"/>
          </a:blip>
          <a:stretch>
            <a:fillRect/>
          </a:stretch>
        </p:blipFill>
        <p:spPr>
          <a:xfrm>
            <a:off x="7881193" y="4542894"/>
            <a:ext cx="1224136" cy="1224136"/>
          </a:xfrm>
          <a:prstGeom prst="rect">
            <a:avLst/>
          </a:prstGeom>
        </p:spPr>
      </p:pic>
      <p:pic>
        <p:nvPicPr>
          <p:cNvPr id="25" name="Image 24" descr="OB995563.gif">
            <a:extLst>
              <a:ext uri="{FF2B5EF4-FFF2-40B4-BE49-F238E27FC236}">
                <a16:creationId xmlns:a16="http://schemas.microsoft.com/office/drawing/2014/main" id="{60BFCAA7-08BA-4118-9D0F-B329D1578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9345" y="4542894"/>
            <a:ext cx="1224136" cy="1224136"/>
          </a:xfrm>
          <a:prstGeom prst="rect">
            <a:avLst/>
          </a:prstGeom>
        </p:spPr>
      </p:pic>
      <p:sp>
        <p:nvSpPr>
          <p:cNvPr id="26" name="Accolade fermante 25">
            <a:extLst>
              <a:ext uri="{FF2B5EF4-FFF2-40B4-BE49-F238E27FC236}">
                <a16:creationId xmlns:a16="http://schemas.microsoft.com/office/drawing/2014/main" id="{DB1796A0-0AE8-48DF-B731-4EC4CAE22B7F}"/>
              </a:ext>
            </a:extLst>
          </p:cNvPr>
          <p:cNvSpPr/>
          <p:nvPr/>
        </p:nvSpPr>
        <p:spPr>
          <a:xfrm rot="16200000">
            <a:off x="9010152" y="2991001"/>
            <a:ext cx="288032" cy="2808312"/>
          </a:xfrm>
          <a:prstGeom prst="rightBrac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44E18C1-12C9-4092-8E76-D830EF1B99F9}"/>
              </a:ext>
            </a:extLst>
          </p:cNvPr>
          <p:cNvCxnSpPr>
            <a:stCxn id="3" idx="2"/>
          </p:cNvCxnSpPr>
          <p:nvPr/>
        </p:nvCxnSpPr>
        <p:spPr>
          <a:xfrm flipH="1">
            <a:off x="9154168" y="3485807"/>
            <a:ext cx="1" cy="5755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5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0"/>
            <a:r>
              <a:rPr lang="nl-NL"/>
              <a:t>Houding en gedrag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 rtl="0"/>
            <a:r>
              <a:rPr lang="nl-NL"/>
              <a:t> In de werklokalen:</a:t>
            </a:r>
          </a:p>
          <a:p>
            <a:pPr lvl="1" rtl="0"/>
            <a:r>
              <a:rPr lang="nl-NL"/>
              <a:t>De zones worden netjes gehouden en altijd opgeruimd.</a:t>
            </a:r>
          </a:p>
          <a:p>
            <a:pPr lvl="1" rtl="0"/>
            <a:r>
              <a:rPr lang="nl-NL"/>
              <a:t>Het gereedschap en het materiaal worden op de daartoe bestemde plaats opgeborgen.</a:t>
            </a:r>
          </a:p>
          <a:p>
            <a:pPr lvl="1" rtl="0"/>
            <a:r>
              <a:rPr lang="nl-NL"/>
              <a:t>De nooddeuren mogen niet worden geblokkeerd.</a:t>
            </a:r>
          </a:p>
          <a:p>
            <a:pPr lvl="1" rtl="0"/>
            <a:r>
              <a:rPr lang="nl-NL"/>
              <a:t>De nooduitgangen moeten vrij worden gehouden.</a:t>
            </a:r>
          </a:p>
          <a:p>
            <a:pPr lvl="1"/>
            <a:endParaRPr lang="fr-BE" dirty="0"/>
          </a:p>
          <a:p>
            <a:endParaRPr lang="fr-BE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1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0"/>
            <a:r>
              <a:rPr lang="nl-NL"/>
              <a:t>Rookverbod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959100"/>
            <a:ext cx="5829300" cy="3138870"/>
          </a:xfrm>
        </p:spPr>
        <p:txBody>
          <a:bodyPr>
            <a:normAutofit/>
          </a:bodyPr>
          <a:lstStyle/>
          <a:p>
            <a:pPr marL="342900" indent="-342900" rtl="0">
              <a:spcBef>
                <a:spcPts val="1800"/>
              </a:spcBef>
            </a:pPr>
            <a:r>
              <a:rPr lang="nl-NL"/>
              <a:t>Het is ten strengste verboden om te roken op het terrein.</a:t>
            </a:r>
          </a:p>
          <a:p>
            <a:pPr marL="342900" indent="-342900" rtl="0">
              <a:spcBef>
                <a:spcPts val="1800"/>
              </a:spcBef>
            </a:pPr>
            <a:r>
              <a:rPr lang="nl-NL" u="sng"/>
              <a:t>Op de personeelsparking</a:t>
            </a:r>
            <a:r>
              <a:rPr lang="nl-NL"/>
              <a:t> is er een rokershokje geïnstalleerd.</a:t>
            </a:r>
          </a:p>
          <a:p>
            <a:pPr marL="342900" indent="-342900" rtl="0">
              <a:spcBef>
                <a:spcPts val="1800"/>
              </a:spcBef>
            </a:pPr>
            <a:r>
              <a:rPr lang="nl-NL"/>
              <a:t>Gelieve </a:t>
            </a:r>
            <a:r>
              <a:rPr lang="nl-NL" u="sng"/>
              <a:t>dit hokje enkel</a:t>
            </a:r>
            <a:r>
              <a:rPr lang="nl-NL"/>
              <a:t> tijdens je rookpauzes te gebruiken.</a:t>
            </a:r>
          </a:p>
          <a:p>
            <a:endParaRPr lang="fr-BE" b="1" dirty="0">
              <a:solidFill>
                <a:schemeClr val="accent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9E4FD8F-9B5C-4EBB-A692-7C2174CF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0" y="2402270"/>
            <a:ext cx="470111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DC104F2-B93E-4EA0-A671-82006B953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126563"/>
            <a:ext cx="15367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4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BB202-63CE-4144-9E57-EDCE48A390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IT-veiligheid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443D95-3CAC-42BC-A925-8271561FF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 rtl="0"/>
            <a:r>
              <a:rPr lang="nl-NL"/>
              <a:t>Omdat:</a:t>
            </a:r>
          </a:p>
          <a:p>
            <a:pPr marL="871855" lvl="1" indent="-342900" rtl="0"/>
            <a:r>
              <a:rPr lang="nl-NL"/>
              <a:t>veiligheid iedereen aanbelangt;</a:t>
            </a:r>
          </a:p>
          <a:p>
            <a:pPr marL="871855" lvl="1" indent="-342900" rtl="0"/>
            <a:r>
              <a:rPr lang="nl-NL"/>
              <a:t>elke werknemer van het bedrijf verantwoordelijk is voor de veiligheid van zijn werkomgeving.</a:t>
            </a:r>
          </a:p>
          <a:p>
            <a:pPr marL="342900" indent="-342900" rtl="0"/>
            <a:r>
              <a:rPr lang="nl-NL"/>
              <a:t>Het bedrijf verwacht van iedereen dat zij het informaticamateriaal op de meeste gepaste manier behandelen.</a:t>
            </a:r>
          </a:p>
          <a:p>
            <a:pPr marL="0" indent="0">
              <a:buNone/>
            </a:pPr>
            <a:endParaRPr lang="fr-BE" altLang="fr-FR" b="1" dirty="0">
              <a:solidFill>
                <a:schemeClr val="accent6">
                  <a:lumMod val="75000"/>
                </a:schemeClr>
              </a:solidFill>
              <a:latin typeface="Calibri Light" pitchFamily="34" charset="0"/>
              <a:cs typeface="Tahoma" pitchFamily="34" charset="0"/>
            </a:endParaRPr>
          </a:p>
          <a:p>
            <a:pPr marL="0" indent="0" algn="ctr" rtl="0">
              <a:buNone/>
            </a:pPr>
            <a:r>
              <a:rPr lang="nl-NL">
                <a:solidFill>
                  <a:schemeClr val="accent1"/>
                </a:solidFill>
              </a:rPr>
              <a:t>Met vragen kan je terecht bij je IRE-werfverantwoordelijke.</a:t>
            </a:r>
          </a:p>
          <a:p>
            <a:pPr marL="342900" indent="-342900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935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8DCDB5-81FB-45CF-8D1F-91FEE6BE85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Milieu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A6B03A-4F0F-4D81-8BDE-3ACFA1723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 rtl="0">
              <a:lnSpc>
                <a:spcPct val="110000"/>
              </a:lnSpc>
            </a:pPr>
            <a:r>
              <a:rPr lang="nl-NL" sz="2600"/>
              <a:t>De vervuilingsrisico's beperken</a:t>
            </a:r>
          </a:p>
          <a:p>
            <a:pPr marL="871855" lvl="1" indent="-342900" rtl="0">
              <a:lnSpc>
                <a:spcPct val="110000"/>
              </a:lnSpc>
            </a:pPr>
            <a:r>
              <a:rPr lang="nl-NL"/>
              <a:t>Gebruik machines, toestellen, apparaten, gevaarlijke stoffen (opvangbak, veiligheidsfiches, enz.) op een correcte manier.</a:t>
            </a:r>
          </a:p>
          <a:p>
            <a:pPr marL="871855" lvl="1" indent="-342900" rtl="0">
              <a:lnSpc>
                <a:spcPct val="110000"/>
              </a:lnSpc>
            </a:pPr>
            <a:r>
              <a:rPr lang="nl-NL"/>
              <a:t>Meld elke situatie die een gevaar voor het milieu vormt onmiddellijk.</a:t>
            </a:r>
          </a:p>
          <a:p>
            <a:pPr marL="871855" lvl="1" indent="-342900" rtl="0">
              <a:lnSpc>
                <a:spcPct val="110000"/>
              </a:lnSpc>
            </a:pPr>
            <a:r>
              <a:rPr lang="nl-NL"/>
              <a:t>Leef de vereisten van de milieureglementering na.</a:t>
            </a:r>
          </a:p>
          <a:p>
            <a:pPr lvl="1" algn="just"/>
            <a:endParaRPr lang="fr-BE" dirty="0">
              <a:solidFill>
                <a:srgbClr val="002664"/>
              </a:solidFill>
              <a:latin typeface="Calibri Light" pitchFamily="34" charset="0"/>
              <a:cs typeface="Tahoma" pitchFamily="34" charset="0"/>
            </a:endParaRPr>
          </a:p>
          <a:p>
            <a:pPr marL="342900" indent="-342900" rtl="0">
              <a:lnSpc>
                <a:spcPct val="110000"/>
              </a:lnSpc>
            </a:pPr>
            <a:r>
              <a:rPr lang="nl-NL" sz="2600"/>
              <a:t>Onnodig verbruik beperken </a:t>
            </a:r>
          </a:p>
          <a:p>
            <a:pPr lvl="1" algn="just" rtl="0"/>
            <a:r>
              <a:rPr lang="nl-NL"/>
              <a:t>Beheer de diverse benodigdheden, de energie, de vloeistoffen, enz. als een goede huisvader.</a:t>
            </a:r>
          </a:p>
          <a:p>
            <a:pPr lvl="1" algn="just"/>
            <a:endParaRPr lang="fr-BE" dirty="0">
              <a:solidFill>
                <a:srgbClr val="002664"/>
              </a:solidFill>
              <a:latin typeface="Calibri Light" pitchFamily="34" charset="0"/>
              <a:cs typeface="Tahoma" pitchFamily="34" charset="0"/>
            </a:endParaRPr>
          </a:p>
          <a:p>
            <a:pPr marL="342900" indent="-342900" rtl="0">
              <a:lnSpc>
                <a:spcPct val="110000"/>
              </a:lnSpc>
            </a:pPr>
            <a:r>
              <a:rPr lang="nl-NL" sz="2600"/>
              <a:t>Het gegenereerde afval beperken en gepast verwerken</a:t>
            </a:r>
          </a:p>
          <a:p>
            <a:pPr algn="just"/>
            <a:endParaRPr lang="fr-BE" sz="2800" b="1" i="1" dirty="0">
              <a:solidFill>
                <a:srgbClr val="002664"/>
              </a:solidFill>
              <a:latin typeface="Tahoma" pitchFamily="34" charset="0"/>
              <a:cs typeface="Tahoma" pitchFamily="34" charset="0"/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217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FA9C5-838D-421B-B8E9-82EBB34C1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rtl="0"/>
            <a:r>
              <a:rPr lang="nl-NL" sz="4500"/>
              <a:t>Regels verbonden aan de specificiteit van de werkzaamheden bij het IRE</a:t>
            </a:r>
          </a:p>
        </p:txBody>
      </p:sp>
    </p:spTree>
    <p:extLst>
      <p:ext uri="{BB962C8B-B14F-4D97-AF65-F5344CB8AC3E}">
        <p14:creationId xmlns:p14="http://schemas.microsoft.com/office/powerpoint/2010/main" val="16264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34EA33A-8951-4037-91BB-4069F23527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Gebruik van de toegangsbadge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D1A821-90C1-4A2D-B268-B651BAE1D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8293052" cy="3882171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r>
              <a:rPr lang="nl-NL"/>
              <a:t>Om door de deuren met toegangscontrole te gaan:</a:t>
            </a:r>
          </a:p>
          <a:p>
            <a:pPr rtl="0"/>
            <a:r>
              <a:rPr lang="nl-NL"/>
              <a:t>Houd de badge voor de lezer telkens wanneer je een lokaal met toegangscontrole binnen- en buitengaat, zelfs wanneer:</a:t>
            </a:r>
          </a:p>
          <a:p>
            <a:pPr lvl="1" rtl="0"/>
            <a:r>
              <a:rPr lang="nl-NL"/>
              <a:t>verschillende personen tegelijk naar binnen- en/of buitengaan;</a:t>
            </a:r>
          </a:p>
          <a:p>
            <a:pPr lvl="1" rtl="0"/>
            <a:r>
              <a:rPr lang="nl-NL"/>
              <a:t>de deur al open is.</a:t>
            </a:r>
          </a:p>
          <a:p>
            <a:pPr rtl="0"/>
            <a:r>
              <a:rPr lang="nl-NL"/>
              <a:t>Ontzeg personen met een niet-werkende badge de toegang.</a:t>
            </a:r>
          </a:p>
          <a:p>
            <a:pPr marL="0" indent="0">
              <a:buNone/>
            </a:pPr>
            <a:endParaRPr lang="fr-FR" dirty="0">
              <a:solidFill>
                <a:schemeClr val="accent1"/>
              </a:solidFill>
            </a:endParaRPr>
          </a:p>
          <a:p>
            <a:pPr marL="0" indent="0" rtl="0">
              <a:buNone/>
            </a:pPr>
            <a:r>
              <a:rPr lang="nl-NL">
                <a:solidFill>
                  <a:schemeClr val="accent1"/>
                </a:solidFill>
              </a:rPr>
              <a:t>In geval van een abnormaal geweigerde toegangscontrole </a:t>
            </a:r>
            <a:r>
              <a:rPr lang="nl-NL" b="1">
                <a:solidFill>
                  <a:schemeClr val="accent1"/>
                </a:solidFill>
              </a:rPr>
              <a:t>moet je contact opnemen met je IRE-referentiepersoon.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5" name="Image 4" descr="porte lecteur 2.jpg">
            <a:extLst>
              <a:ext uri="{FF2B5EF4-FFF2-40B4-BE49-F238E27FC236}">
                <a16:creationId xmlns:a16="http://schemas.microsoft.com/office/drawing/2014/main" id="{5FEC133F-8463-47BE-88F5-DAEE1C25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578" y="2250519"/>
            <a:ext cx="1827625" cy="2436833"/>
          </a:xfrm>
          <a:prstGeom prst="rect">
            <a:avLst/>
          </a:prstGeom>
        </p:spPr>
      </p:pic>
      <p:pic>
        <p:nvPicPr>
          <p:cNvPr id="6" name="Image 5" descr="porte lecteur 1.jpg">
            <a:extLst>
              <a:ext uri="{FF2B5EF4-FFF2-40B4-BE49-F238E27FC236}">
                <a16:creationId xmlns:a16="http://schemas.microsoft.com/office/drawing/2014/main" id="{6C7DEF3F-7F9E-4259-B47F-AC969FF40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506" y="4746945"/>
            <a:ext cx="2472007" cy="1854006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305A22E-2E60-43BE-984D-11D9C231E9B0}"/>
              </a:ext>
            </a:extLst>
          </p:cNvPr>
          <p:cNvCxnSpPr/>
          <p:nvPr/>
        </p:nvCxnSpPr>
        <p:spPr>
          <a:xfrm flipH="1">
            <a:off x="11133989" y="2157797"/>
            <a:ext cx="408101" cy="986770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9217FEC-8568-4E97-AC2E-49579E0482A9}"/>
              </a:ext>
            </a:extLst>
          </p:cNvPr>
          <p:cNvCxnSpPr>
            <a:cxnSpLocks/>
          </p:cNvCxnSpPr>
          <p:nvPr/>
        </p:nvCxnSpPr>
        <p:spPr>
          <a:xfrm>
            <a:off x="9533357" y="4619195"/>
            <a:ext cx="365760" cy="943897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0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34EA33A-8951-4037-91BB-4069F23527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Werven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D1A821-90C1-4A2D-B268-B651BAE1D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0" y="2215799"/>
            <a:ext cx="10322430" cy="3882171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r>
              <a:rPr lang="nl-NL" dirty="0"/>
              <a:t>Elke werf van een externe onderneming moet op een gepaste manier worden voorbereid om:</a:t>
            </a:r>
          </a:p>
          <a:p>
            <a:pPr rtl="0"/>
            <a:r>
              <a:rPr lang="nl-NL" dirty="0"/>
              <a:t>een </a:t>
            </a:r>
            <a:r>
              <a:rPr lang="nl-NL" u="sng" dirty="0"/>
              <a:t>voorafgaande</a:t>
            </a:r>
            <a:r>
              <a:rPr lang="nl-NL" dirty="0"/>
              <a:t> beoordeling van alle risico's uit te voeren;</a:t>
            </a:r>
          </a:p>
          <a:p>
            <a:pPr rtl="0"/>
            <a:r>
              <a:rPr lang="nl-NL" dirty="0"/>
              <a:t>een preventieplan inzake veiligheid en gezondheid op te stellen (voor de werven van externe ondernemingen). </a:t>
            </a:r>
          </a:p>
          <a:p>
            <a:pPr marL="0" indent="0" algn="ctr" rtl="0">
              <a:buNone/>
            </a:pPr>
            <a:br>
              <a:rPr lang="fr-FR" dirty="0">
                <a:solidFill>
                  <a:schemeClr val="accent1"/>
                </a:solidFill>
              </a:rPr>
            </a:br>
            <a:r>
              <a:rPr lang="nl-NL" dirty="0">
                <a:solidFill>
                  <a:schemeClr val="accent1"/>
                </a:solidFill>
              </a:rPr>
              <a:t>De IRE-werfverantwoordelijke moet een </a:t>
            </a:r>
          </a:p>
          <a:p>
            <a:pPr marL="0" indent="0" algn="ctr" rtl="0">
              <a:buNone/>
            </a:pPr>
            <a:r>
              <a:rPr lang="nl-NL" dirty="0">
                <a:solidFill>
                  <a:schemeClr val="accent1"/>
                </a:solidFill>
              </a:rPr>
              <a:t>voorbereidingsvergadering organiseren.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6A41EC-F517-41CA-AF9C-619402603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11540" r="3828" b="3932"/>
          <a:stretch/>
        </p:blipFill>
        <p:spPr bwMode="auto">
          <a:xfrm>
            <a:off x="3682312" y="5458645"/>
            <a:ext cx="5293608" cy="127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37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34EA33A-8951-4037-91BB-4069F23527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Werven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D1A821-90C1-4A2D-B268-B651BAE1D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2" y="2321307"/>
            <a:ext cx="8609225" cy="4014600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r>
              <a:rPr lang="nl-NL"/>
              <a:t>De toegang tot de afgebakende werven is ten strengste verboden voor personen die geen toestemming hebben om er te werken.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accent1"/>
              </a:solidFill>
            </a:endParaRPr>
          </a:p>
          <a:p>
            <a:pPr marL="0" indent="0" rtl="0">
              <a:buNone/>
            </a:pPr>
            <a:r>
              <a:rPr lang="nl-NL">
                <a:solidFill>
                  <a:schemeClr val="accent1"/>
                </a:solidFill>
              </a:rPr>
              <a:t>Respecteer de markering en de verbodsbepalingen.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10" name="Image 6">
            <a:extLst>
              <a:ext uri="{FF2B5EF4-FFF2-40B4-BE49-F238E27FC236}">
                <a16:creationId xmlns:a16="http://schemas.microsoft.com/office/drawing/2014/main" id="{A97ADCEE-706A-4D4B-BC06-AD724AEFA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93" y="3301222"/>
            <a:ext cx="2084526" cy="1440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Image 2">
            <a:extLst>
              <a:ext uri="{FF2B5EF4-FFF2-40B4-BE49-F238E27FC236}">
                <a16:creationId xmlns:a16="http://schemas.microsoft.com/office/drawing/2014/main" id="{45A4A87B-4D3A-42E7-909C-B1EBC1160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430" y="2321307"/>
            <a:ext cx="1920000" cy="1440000"/>
          </a:xfrm>
          <a:prstGeom prst="rect">
            <a:avLst/>
          </a:prstGeom>
        </p:spPr>
      </p:pic>
      <p:pic>
        <p:nvPicPr>
          <p:cNvPr id="12" name="Image 4">
            <a:extLst>
              <a:ext uri="{FF2B5EF4-FFF2-40B4-BE49-F238E27FC236}">
                <a16:creationId xmlns:a16="http://schemas.microsoft.com/office/drawing/2014/main" id="{CDF8E22D-B533-48D7-9153-885832781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44" y="3420088"/>
            <a:ext cx="1637280" cy="1080000"/>
          </a:xfrm>
          <a:prstGeom prst="rect">
            <a:avLst/>
          </a:prstGeom>
        </p:spPr>
      </p:pic>
      <p:pic>
        <p:nvPicPr>
          <p:cNvPr id="13" name="Image 1">
            <a:extLst>
              <a:ext uri="{FF2B5EF4-FFF2-40B4-BE49-F238E27FC236}">
                <a16:creationId xmlns:a16="http://schemas.microsoft.com/office/drawing/2014/main" id="{F36D0BA5-14BB-4255-8D57-DB5458B8E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430" y="4219469"/>
            <a:ext cx="1920000" cy="1440000"/>
          </a:xfrm>
          <a:prstGeom prst="rect">
            <a:avLst/>
          </a:prstGeom>
        </p:spPr>
      </p:pic>
      <p:sp>
        <p:nvSpPr>
          <p:cNvPr id="14" name="ZoneTexte 3">
            <a:extLst>
              <a:ext uri="{FF2B5EF4-FFF2-40B4-BE49-F238E27FC236}">
                <a16:creationId xmlns:a16="http://schemas.microsoft.com/office/drawing/2014/main" id="{D52DBF79-DC07-46EB-A2FA-7453008E5E6D}"/>
              </a:ext>
            </a:extLst>
          </p:cNvPr>
          <p:cNvSpPr txBox="1"/>
          <p:nvPr/>
        </p:nvSpPr>
        <p:spPr>
          <a:xfrm>
            <a:off x="2940923" y="3623585"/>
            <a:ext cx="4022414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lIns="1800000" rtlCol="0">
            <a:spAutoFit/>
          </a:bodyPr>
          <a:lstStyle/>
          <a:p>
            <a:pPr algn="r" rtl="0"/>
            <a:r>
              <a:rPr lang="nl-NL" b="1">
                <a:solidFill>
                  <a:srgbClr val="002664"/>
                </a:solidFill>
                <a:latin typeface="DIN Next LT Pro" panose="020B0503020203050203" pitchFamily="34" charset="0"/>
                <a:ea typeface="Tahoma" pitchFamily="34" charset="0"/>
                <a:cs typeface="Tahoma" pitchFamily="34" charset="0"/>
              </a:rPr>
              <a:t>Verboden de werf te betreden zonder toelating</a:t>
            </a:r>
          </a:p>
        </p:txBody>
      </p:sp>
      <p:pic>
        <p:nvPicPr>
          <p:cNvPr id="15" name="Image 9" descr="OB995479.gif">
            <a:extLst>
              <a:ext uri="{FF2B5EF4-FFF2-40B4-BE49-F238E27FC236}">
                <a16:creationId xmlns:a16="http://schemas.microsoft.com/office/drawing/2014/main" id="{CF02FCF6-4BDD-405D-AF02-32B40D471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408" y="3420088"/>
            <a:ext cx="1224136" cy="1224136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D1EE4A-5934-44F6-A266-E0F6F2C92509}"/>
              </a:ext>
            </a:extLst>
          </p:cNvPr>
          <p:cNvSpPr/>
          <p:nvPr/>
        </p:nvSpPr>
        <p:spPr>
          <a:xfrm>
            <a:off x="3446044" y="3289424"/>
            <a:ext cx="3517294" cy="147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52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7518EAA-28E9-411F-9AA2-E3379562E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9649904" cy="3882171"/>
          </a:xfrm>
        </p:spPr>
        <p:txBody>
          <a:bodyPr/>
          <a:lstStyle/>
          <a:p>
            <a:pPr rtl="0"/>
            <a:r>
              <a:rPr lang="nl-NL"/>
              <a:t>Algemeen geldende regels op het terrein van het IRE in Fleurus</a:t>
            </a:r>
          </a:p>
          <a:p>
            <a:pPr rtl="0"/>
            <a:r>
              <a:rPr lang="nl-NL"/>
              <a:t>Regels verbonden aan de specifieke activiteiten van de werkzaamheden bij het IRE</a:t>
            </a:r>
          </a:p>
          <a:p>
            <a:pPr rtl="0"/>
            <a:r>
              <a:rPr lang="nl-NL"/>
              <a:t>Richtlijnen in noodsituaties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0C3F523-4615-4D6F-A327-3AF6FBB8D8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nl-NL"/>
              <a:t>Punten die in het kader </a:t>
            </a:r>
            <a:br>
              <a:rPr lang="fr-FR" dirty="0"/>
            </a:br>
            <a:r>
              <a:rPr lang="nl-NL"/>
              <a:t>van deze opleiding aan bod komen</a:t>
            </a:r>
          </a:p>
        </p:txBody>
      </p:sp>
    </p:spTree>
    <p:extLst>
      <p:ext uri="{BB962C8B-B14F-4D97-AF65-F5344CB8AC3E}">
        <p14:creationId xmlns:p14="http://schemas.microsoft.com/office/powerpoint/2010/main" val="55155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2441C4-8069-4F8E-A2C4-A3A9A7C8FC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Brandpreventie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7A6B23-3F5D-46B6-B347-FCD8900736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7259775" cy="3882171"/>
          </a:xfrm>
        </p:spPr>
        <p:txBody>
          <a:bodyPr>
            <a:normAutofit/>
          </a:bodyPr>
          <a:lstStyle/>
          <a:p>
            <a:pPr rtl="0"/>
            <a:r>
              <a:rPr lang="nl-NL"/>
              <a:t>Om te mogen werken met hittepunten, moet er </a:t>
            </a:r>
            <a:r>
              <a:rPr lang="nl-NL" u="sng"/>
              <a:t>vooraf</a:t>
            </a:r>
            <a:r>
              <a:rPr lang="nl-NL"/>
              <a:t> een vuurvergunning worden opgesteld (</a:t>
            </a:r>
            <a:r>
              <a:rPr lang="nl-NL" b="1" u="sng">
                <a:solidFill>
                  <a:schemeClr val="accent4"/>
                </a:solidFill>
              </a:rPr>
              <a:t>verplicht</a:t>
            </a:r>
            <a:r>
              <a:rPr lang="nl-NL"/>
              <a:t>).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rtl="0"/>
            <a:r>
              <a:rPr lang="nl-NL"/>
              <a:t>Deze opdracht wordt ten laste genomen door de IRE-werfverantwoordelijke.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B627A22-CF4D-4E16-9E05-0C893BC490D8}"/>
              </a:ext>
            </a:extLst>
          </p:cNvPr>
          <p:cNvSpPr/>
          <p:nvPr/>
        </p:nvSpPr>
        <p:spPr>
          <a:xfrm rot="21283734">
            <a:off x="8679367" y="3493246"/>
            <a:ext cx="3576978" cy="357697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ct val="25000"/>
              </a:spcBef>
            </a:pPr>
            <a:r>
              <a:rPr lang="nl-NL" dirty="0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Lassen, snijbranden, snijden, afslijpen, thermisch </a:t>
            </a:r>
            <a:r>
              <a:rPr lang="nl-NL" dirty="0" err="1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ontlakken</a:t>
            </a:r>
            <a:r>
              <a:rPr lang="nl-NL" dirty="0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, ...</a:t>
            </a:r>
          </a:p>
          <a:p>
            <a:pPr algn="ctr">
              <a:spcBef>
                <a:spcPct val="25000"/>
              </a:spcBef>
            </a:pPr>
            <a:endParaRPr lang="fr-BE" i="1" dirty="0">
              <a:solidFill>
                <a:schemeClr val="bg2"/>
              </a:solidFill>
              <a:latin typeface="DIN Next LT Pro" panose="020B0503020203050203" pitchFamily="34" charset="0"/>
              <a:cs typeface="Tahoma" pitchFamily="34" charset="0"/>
            </a:endParaRPr>
          </a:p>
          <a:p>
            <a:pPr algn="ctr" rtl="0">
              <a:spcBef>
                <a:spcPct val="25000"/>
              </a:spcBef>
            </a:pPr>
            <a:r>
              <a:rPr lang="nl-NL" b="1" dirty="0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Elke handeling die een brand kan veroorzaken...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B924D4-7F7D-4123-A1B7-883E59FF7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144" y="2098254"/>
            <a:ext cx="933450" cy="1238250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CFD2D21-E63E-40A3-B4CA-FA989B501BD8}"/>
              </a:ext>
            </a:extLst>
          </p:cNvPr>
          <p:cNvCxnSpPr>
            <a:cxnSpLocks/>
          </p:cNvCxnSpPr>
          <p:nvPr/>
        </p:nvCxnSpPr>
        <p:spPr>
          <a:xfrm>
            <a:off x="7976681" y="2859932"/>
            <a:ext cx="80446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CCA44D-D053-47D3-A47D-E55F531F19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Asbest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670349-FBDB-468E-8057-13373D6523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2" y="2321307"/>
            <a:ext cx="8349734" cy="3882171"/>
          </a:xfrm>
        </p:spPr>
        <p:txBody>
          <a:bodyPr/>
          <a:lstStyle/>
          <a:p>
            <a:pPr rtl="0"/>
            <a:r>
              <a:rPr lang="nl-NL"/>
              <a:t>Elke technische ingreep op materialen met dit etiket is </a:t>
            </a:r>
            <a:r>
              <a:rPr lang="nl-NL" b="1" u="sng">
                <a:solidFill>
                  <a:schemeClr val="accent1"/>
                </a:solidFill>
              </a:rPr>
              <a:t>verboden</a:t>
            </a:r>
            <a:r>
              <a:rPr lang="nl-NL"/>
              <a:t>.</a:t>
            </a:r>
          </a:p>
          <a:p>
            <a:pPr rtl="0"/>
            <a:r>
              <a:rPr lang="nl-NL"/>
              <a:t>Raadpleeg indien nodig de inventaris.</a:t>
            </a:r>
          </a:p>
        </p:txBody>
      </p:sp>
      <p:pic>
        <p:nvPicPr>
          <p:cNvPr id="4" name="Picture 8" descr="picto amiante">
            <a:extLst>
              <a:ext uri="{FF2B5EF4-FFF2-40B4-BE49-F238E27FC236}">
                <a16:creationId xmlns:a16="http://schemas.microsoft.com/office/drawing/2014/main" id="{A6C4AE52-9774-4E5F-8649-212F5270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00018" y="2025743"/>
            <a:ext cx="1649413" cy="348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77F29D-786E-45C8-9A15-C7F416C4CFA9}"/>
              </a:ext>
            </a:extLst>
          </p:cNvPr>
          <p:cNvSpPr/>
          <p:nvPr/>
        </p:nvSpPr>
        <p:spPr>
          <a:xfrm>
            <a:off x="773151" y="486018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/>
            <a:r>
              <a:rPr lang="nl-NL">
                <a:solidFill>
                  <a:schemeClr val="accent1"/>
                </a:solidFill>
              </a:rPr>
              <a:t>Met vragen kan je contact opnemen met je IRE-referentiepersoon.</a:t>
            </a:r>
          </a:p>
        </p:txBody>
      </p:sp>
    </p:spTree>
    <p:extLst>
      <p:ext uri="{BB962C8B-B14F-4D97-AF65-F5344CB8AC3E}">
        <p14:creationId xmlns:p14="http://schemas.microsoft.com/office/powerpoint/2010/main" val="24687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643737-D0C3-4D00-BBED-8D17BA9178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Werken in de gecontroleerde zone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58AD27-4FA3-4FF6-9E86-6CFD44947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5085708"/>
            <a:ext cx="10372915" cy="1673438"/>
          </a:xfrm>
        </p:spPr>
        <p:txBody>
          <a:bodyPr>
            <a:normAutofit/>
          </a:bodyPr>
          <a:lstStyle/>
          <a:p>
            <a:pPr rtl="0"/>
            <a:r>
              <a:rPr lang="nl-NL"/>
              <a:t>Passeer dit bord niet als</a:t>
            </a:r>
          </a:p>
          <a:p>
            <a:pPr lvl="1" rtl="0">
              <a:spcBef>
                <a:spcPts val="0"/>
              </a:spcBef>
            </a:pPr>
            <a:r>
              <a:rPr lang="nl-NL"/>
              <a:t>je niet beschikt over de </a:t>
            </a:r>
            <a:r>
              <a:rPr lang="nl-NL" b="1">
                <a:solidFill>
                  <a:schemeClr val="accent1"/>
                </a:solidFill>
              </a:rPr>
              <a:t>G</a:t>
            </a:r>
            <a:r>
              <a:rPr lang="nl-NL"/>
              <a:t>eschiktheid om te </a:t>
            </a:r>
            <a:r>
              <a:rPr lang="nl-NL" b="1">
                <a:solidFill>
                  <a:schemeClr val="accent1"/>
                </a:solidFill>
              </a:rPr>
              <a:t>W</a:t>
            </a:r>
            <a:r>
              <a:rPr lang="nl-NL"/>
              <a:t>erken met </a:t>
            </a:r>
            <a:r>
              <a:rPr lang="nl-NL" b="1">
                <a:solidFill>
                  <a:schemeClr val="accent1"/>
                </a:solidFill>
              </a:rPr>
              <a:t>I</a:t>
            </a:r>
            <a:r>
              <a:rPr lang="nl-NL"/>
              <a:t>oniserende </a:t>
            </a:r>
            <a:r>
              <a:rPr lang="nl-NL" b="1">
                <a:solidFill>
                  <a:schemeClr val="accent1"/>
                </a:solidFill>
              </a:rPr>
              <a:t>S</a:t>
            </a:r>
            <a:r>
              <a:rPr lang="nl-NL"/>
              <a:t>traling (GWIS)</a:t>
            </a:r>
          </a:p>
          <a:p>
            <a:pPr lvl="1" rtl="0">
              <a:spcBef>
                <a:spcPts val="0"/>
              </a:spcBef>
            </a:pPr>
            <a:r>
              <a:rPr lang="nl-NL"/>
              <a:t>je geen opleiding over stralingsbescherming hebt gevolgd;</a:t>
            </a:r>
          </a:p>
          <a:p>
            <a:pPr lvl="1" rtl="0">
              <a:spcBef>
                <a:spcPts val="0"/>
              </a:spcBef>
            </a:pPr>
            <a:r>
              <a:rPr lang="nl-NL"/>
              <a:t>je niet in het bezit bent van een dosimeter.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5D88D784-E9E6-4855-BE62-41847B75E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240" y="472856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DIN Medium" pitchFamily="50" charset="0"/>
            </a:endParaRPr>
          </a:p>
        </p:txBody>
      </p:sp>
      <p:pic>
        <p:nvPicPr>
          <p:cNvPr id="29" name="Picture 24" descr="CThiZCpanel">
            <a:extLst>
              <a:ext uri="{FF2B5EF4-FFF2-40B4-BE49-F238E27FC236}">
                <a16:creationId xmlns:a16="http://schemas.microsoft.com/office/drawing/2014/main" id="{E7454EBE-243C-4335-91B1-E57E840D4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3161" b="3942"/>
          <a:stretch/>
        </p:blipFill>
        <p:spPr bwMode="auto">
          <a:xfrm>
            <a:off x="4184360" y="2180088"/>
            <a:ext cx="3823279" cy="273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13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AF19D1-D700-446A-BBAA-349E50BE0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Elektrisch risico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1904AD-AE4C-41B5-9074-6255CAE7D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rtl="0"/>
            <a:r>
              <a:rPr lang="nl-NL" dirty="0"/>
              <a:t>Elke handeling in de verdeelkasten of op een installatie onder spanning van het IRE is VERBODEN.</a:t>
            </a:r>
          </a:p>
          <a:p>
            <a:pPr lvl="0" rtl="0"/>
            <a:r>
              <a:rPr lang="nl-NL" dirty="0"/>
              <a:t>ENKEL de gemachtigde leden van de elektriciteitsdienst van het IRE zijn bevoegd om aan de verdeelkasten te werken.</a:t>
            </a:r>
          </a:p>
          <a:p>
            <a:pPr marL="0" lvl="0" indent="0">
              <a:buNone/>
            </a:pPr>
            <a:endParaRPr lang="fr-BE" dirty="0"/>
          </a:p>
          <a:p>
            <a:pPr lvl="0" rtl="0"/>
            <a:r>
              <a:rPr lang="nl-NL" dirty="0"/>
              <a:t>Indien nodig, kan je je IRE-referentiepersoon contacteren.</a:t>
            </a:r>
          </a:p>
          <a:p>
            <a:endParaRPr lang="fr-BE" dirty="0"/>
          </a:p>
        </p:txBody>
      </p:sp>
      <p:pic>
        <p:nvPicPr>
          <p:cNvPr id="4" name="Image 3" descr="DangerElectrique_1.jpg">
            <a:extLst>
              <a:ext uri="{FF2B5EF4-FFF2-40B4-BE49-F238E27FC236}">
                <a16:creationId xmlns:a16="http://schemas.microsoft.com/office/drawing/2014/main" id="{35C7EC3D-8F90-4D14-BD29-1F07E1739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944" y="5095875"/>
            <a:ext cx="1422047" cy="1323975"/>
          </a:xfrm>
          <a:prstGeom prst="rect">
            <a:avLst/>
          </a:prstGeom>
        </p:spPr>
      </p:pic>
      <p:pic>
        <p:nvPicPr>
          <p:cNvPr id="5" name="Image 4" descr="OB995479.gif">
            <a:extLst>
              <a:ext uri="{FF2B5EF4-FFF2-40B4-BE49-F238E27FC236}">
                <a16:creationId xmlns:a16="http://schemas.microsoft.com/office/drawing/2014/main" id="{A6CB3D45-375A-44AC-8AAC-3A0F0F743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74" y="509587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109A43-A3CC-4A5C-A9C2-B7F339355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Chemische producten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7633FB-966A-46C8-B729-1ABE3745BC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905" y="2016507"/>
            <a:ext cx="10949544" cy="4358273"/>
          </a:xfrm>
        </p:spPr>
        <p:txBody>
          <a:bodyPr>
            <a:normAutofit lnSpcReduction="10000"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dirty="0"/>
              <a:t>Alvorens een chemisch product wordt gebruikt, moet een risicobeoordeling worden uitgevoerd.</a:t>
            </a:r>
          </a:p>
          <a:p>
            <a:pPr rtl="0"/>
            <a:r>
              <a:rPr lang="nl-NL" dirty="0"/>
              <a:t>Elk chemisch product dat op de site wordt binnengebracht, moet worden vergezeld van een recente en conforme veiligheidsfiche.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rtl="0"/>
            <a:r>
              <a:rPr lang="nl-NL" dirty="0">
                <a:solidFill>
                  <a:schemeClr val="accent1"/>
                </a:solidFill>
              </a:rPr>
              <a:t>Met vragen kan je contact opnemen met </a:t>
            </a:r>
            <a:br>
              <a:rPr lang="fr-BE" altLang="fr-FR" dirty="0">
                <a:solidFill>
                  <a:schemeClr val="accent1"/>
                </a:solidFill>
              </a:rPr>
            </a:br>
            <a:r>
              <a:rPr lang="nl-NL" dirty="0">
                <a:solidFill>
                  <a:schemeClr val="accent1"/>
                </a:solidFill>
              </a:rPr>
              <a:t>je IRE-referentiepersoon. </a:t>
            </a:r>
          </a:p>
          <a:p>
            <a:endParaRPr lang="fr-B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E18D797-9ABF-4A95-BE7E-45CA4AC03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7988" y="3513273"/>
            <a:ext cx="6054880" cy="249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07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39CB88-4E2E-43E3-B648-9ABA66854D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Chemische producten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F8C0EF-E07F-433F-839E-F79490E09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2" y="2321307"/>
            <a:ext cx="6491844" cy="3882171"/>
          </a:xfrm>
        </p:spPr>
        <p:txBody>
          <a:bodyPr/>
          <a:lstStyle/>
          <a:p>
            <a:pPr rtl="0"/>
            <a:r>
              <a:rPr lang="nl-NL"/>
              <a:t>Alle chemische producten moeten zijn voorzien van een etiket, in overeenstemming met de reglementering.</a:t>
            </a:r>
          </a:p>
          <a:p>
            <a:pPr rtl="0"/>
            <a:r>
              <a:rPr lang="nl-NL"/>
              <a:t>Alle inhoud die verschilt van de originele inhoud, moet van een gepast etiket worden voorzien. </a:t>
            </a:r>
          </a:p>
          <a:p>
            <a:pPr rtl="0"/>
            <a:r>
              <a:rPr lang="nl-NL"/>
              <a:t>Het is ten strengste verboden om een chemisch product in een verpakking voor levensmiddelen over te gieten.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2CEC1F-ECEB-489D-B389-A5F0D528E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245" y="1070603"/>
            <a:ext cx="3899155" cy="55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CD213D-9785-4BFD-BE7C-6C70BA296C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Persoonlijke beschermingen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CC95A2-049F-4EA9-8B27-095AABAF0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/>
            <a:r>
              <a:rPr lang="nl-NL"/>
              <a:t>De keuze van de persoonlijke beschermingsmiddelen moet altijd op basis van de risicoanalyse worden uitgevoerd, in overleg met de betrokken werkers en met de hulp van een preventieadviseur.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BE" dirty="0"/>
          </a:p>
          <a:p>
            <a:pPr rtl="0"/>
            <a:r>
              <a:rPr lang="nl-NL"/>
              <a:t>Een persoonlijk beschermingsmiddel zal enkel worden gekozen wanneer de invoering van een collectieve bescherming onmogelijk is. </a:t>
            </a:r>
          </a:p>
        </p:txBody>
      </p:sp>
      <p:pic>
        <p:nvPicPr>
          <p:cNvPr id="4" name="Image 3" descr="OB1992956.gif">
            <a:extLst>
              <a:ext uri="{FF2B5EF4-FFF2-40B4-BE49-F238E27FC236}">
                <a16:creationId xmlns:a16="http://schemas.microsoft.com/office/drawing/2014/main" id="{D4EC8232-7D80-4D5F-9D17-34F2A4338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646" y="3564167"/>
            <a:ext cx="900000" cy="900000"/>
          </a:xfrm>
          <a:prstGeom prst="rect">
            <a:avLst/>
          </a:prstGeom>
        </p:spPr>
      </p:pic>
      <p:pic>
        <p:nvPicPr>
          <p:cNvPr id="5" name="Image 4" descr="OB1992966.gif">
            <a:extLst>
              <a:ext uri="{FF2B5EF4-FFF2-40B4-BE49-F238E27FC236}">
                <a16:creationId xmlns:a16="http://schemas.microsoft.com/office/drawing/2014/main" id="{5F84AA7C-EC75-41E0-A119-0D91D73E3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407" y="3564167"/>
            <a:ext cx="900000" cy="900000"/>
          </a:xfrm>
          <a:prstGeom prst="rect">
            <a:avLst/>
          </a:prstGeom>
        </p:spPr>
      </p:pic>
      <p:pic>
        <p:nvPicPr>
          <p:cNvPr id="6" name="Image 5" descr="OB1992962.gif">
            <a:extLst>
              <a:ext uri="{FF2B5EF4-FFF2-40B4-BE49-F238E27FC236}">
                <a16:creationId xmlns:a16="http://schemas.microsoft.com/office/drawing/2014/main" id="{1CE00B1A-BE70-417F-A2C6-6A1237A1D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369" y="3564167"/>
            <a:ext cx="900000" cy="900000"/>
          </a:xfrm>
          <a:prstGeom prst="rect">
            <a:avLst/>
          </a:prstGeom>
        </p:spPr>
      </p:pic>
      <p:pic>
        <p:nvPicPr>
          <p:cNvPr id="7" name="Image 6" descr="OB1992958.gif">
            <a:extLst>
              <a:ext uri="{FF2B5EF4-FFF2-40B4-BE49-F238E27FC236}">
                <a16:creationId xmlns:a16="http://schemas.microsoft.com/office/drawing/2014/main" id="{EFF8F92A-1F20-4EEB-889C-88F2D23B7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445" y="3564167"/>
            <a:ext cx="912163" cy="900000"/>
          </a:xfrm>
          <a:prstGeom prst="rect">
            <a:avLst/>
          </a:prstGeom>
        </p:spPr>
      </p:pic>
      <p:pic>
        <p:nvPicPr>
          <p:cNvPr id="8" name="Image 7" descr="OB1992964.gif">
            <a:extLst>
              <a:ext uri="{FF2B5EF4-FFF2-40B4-BE49-F238E27FC236}">
                <a16:creationId xmlns:a16="http://schemas.microsoft.com/office/drawing/2014/main" id="{6D292906-3FF1-4B03-BF17-716723FB0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6684" y="356416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4B2AF-752F-46EB-BF67-D079B47349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Persoonlijke beschermingen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A1A804-3F95-477F-8450-07A91B1A19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rtl="0"/>
            <a:r>
              <a:rPr lang="nl-NL"/>
              <a:t>Zijn beschikbaar bij het IRE: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/>
              <a:t>veiligheidshelmen (vallende voorwerpen)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/>
              <a:t>petten met stootbescherming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/>
              <a:t>veiligheidsbrillen 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/>
              <a:t>gezichtsschermen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/>
              <a:t>lasmaskers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/>
              <a:t>handschoenen voor diverse risico's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/>
              <a:t>veiligheidsschoenen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/>
              <a:t>zichtbaarheidskledij</a:t>
            </a:r>
          </a:p>
          <a:p>
            <a:pPr rtl="0"/>
            <a:r>
              <a:rPr lang="nl-NL"/>
              <a:t>Voor alle soorten van werk in het labo</a:t>
            </a:r>
            <a:r>
              <a:rPr lang="nl-NL" b="1">
                <a:solidFill>
                  <a:schemeClr val="accent1"/>
                </a:solidFill>
              </a:rPr>
              <a:t> is het dragen van de veiligheidsbril </a:t>
            </a:r>
            <a:br>
              <a:rPr lang="fr-BE" b="1" dirty="0">
                <a:solidFill>
                  <a:schemeClr val="accent1"/>
                </a:solidFill>
              </a:rPr>
            </a:br>
            <a:r>
              <a:rPr lang="nl-NL" b="1">
                <a:solidFill>
                  <a:schemeClr val="accent1"/>
                </a:solidFill>
              </a:rPr>
              <a:t>VERPLICHT</a:t>
            </a:r>
            <a:r>
              <a:rPr lang="nl-NL"/>
              <a:t>. </a:t>
            </a:r>
          </a:p>
          <a:p>
            <a:endParaRPr lang="fr-BE" dirty="0"/>
          </a:p>
        </p:txBody>
      </p:sp>
      <p:pic>
        <p:nvPicPr>
          <p:cNvPr id="4" name="Image 3" descr="413.jpg">
            <a:extLst>
              <a:ext uri="{FF2B5EF4-FFF2-40B4-BE49-F238E27FC236}">
                <a16:creationId xmlns:a16="http://schemas.microsoft.com/office/drawing/2014/main" id="{2E286718-DAF9-47B8-BAE6-52BA2183E5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4564" b="25544"/>
          <a:stretch/>
        </p:blipFill>
        <p:spPr>
          <a:xfrm>
            <a:off x="1390869" y="5953660"/>
            <a:ext cx="972148" cy="485031"/>
          </a:xfrm>
          <a:prstGeom prst="rect">
            <a:avLst/>
          </a:prstGeom>
        </p:spPr>
      </p:pic>
      <p:pic>
        <p:nvPicPr>
          <p:cNvPr id="6" name="Image 5" descr="902.jpg">
            <a:extLst>
              <a:ext uri="{FF2B5EF4-FFF2-40B4-BE49-F238E27FC236}">
                <a16:creationId xmlns:a16="http://schemas.microsoft.com/office/drawing/2014/main" id="{2F14B9B1-257A-416C-B98D-0B08E65C7E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82561" y="3211064"/>
            <a:ext cx="946448" cy="1261931"/>
          </a:xfrm>
          <a:prstGeom prst="rect">
            <a:avLst/>
          </a:prstGeom>
        </p:spPr>
      </p:pic>
      <p:pic>
        <p:nvPicPr>
          <p:cNvPr id="7" name="Image 6" descr="995.jpg">
            <a:extLst>
              <a:ext uri="{FF2B5EF4-FFF2-40B4-BE49-F238E27FC236}">
                <a16:creationId xmlns:a16="http://schemas.microsoft.com/office/drawing/2014/main" id="{46FC8043-1175-4CE5-8863-740BDECFAA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20199" y="4428156"/>
            <a:ext cx="1022636" cy="522681"/>
          </a:xfrm>
          <a:prstGeom prst="rect">
            <a:avLst/>
          </a:prstGeom>
        </p:spPr>
      </p:pic>
      <p:pic>
        <p:nvPicPr>
          <p:cNvPr id="8" name="Image 7" descr="795.jpg">
            <a:extLst>
              <a:ext uri="{FF2B5EF4-FFF2-40B4-BE49-F238E27FC236}">
                <a16:creationId xmlns:a16="http://schemas.microsoft.com/office/drawing/2014/main" id="{9CE50DC8-F70D-4653-9C35-086341C778F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07669" y="2086094"/>
            <a:ext cx="670332" cy="8512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225BCC-3ECB-41BF-AD67-F770C0679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7993" y="3347360"/>
            <a:ext cx="1189937" cy="7719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5769D6-B1B4-4DFB-A785-FF3CE315B2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5960" y="2194479"/>
            <a:ext cx="1010033" cy="6913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3589B3-B560-4620-9653-E87AE5A2B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7909" y="2086094"/>
            <a:ext cx="1028700" cy="10287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B0F072-7B52-41D5-909E-C785F39F8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7011" y="3337846"/>
            <a:ext cx="836627" cy="8366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1FD790D-F241-4962-9C6D-8880D9B83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2657" y="4243125"/>
            <a:ext cx="1218223" cy="8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6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579BA-FD99-4C25-8EBF-097222E3B8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0"/>
            <a:r>
              <a:rPr lang="nl-NL" sz="4500"/>
              <a:t>Richtlijnen in noodsituaties</a:t>
            </a:r>
          </a:p>
        </p:txBody>
      </p:sp>
    </p:spTree>
    <p:extLst>
      <p:ext uri="{BB962C8B-B14F-4D97-AF65-F5344CB8AC3E}">
        <p14:creationId xmlns:p14="http://schemas.microsoft.com/office/powerpoint/2010/main" val="191713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2C1C038B-ED64-41FD-B1FE-D9C62BEBB55E}"/>
              </a:ext>
            </a:extLst>
          </p:cNvPr>
          <p:cNvGrpSpPr/>
          <p:nvPr/>
        </p:nvGrpSpPr>
        <p:grpSpPr>
          <a:xfrm>
            <a:off x="7408197" y="2204757"/>
            <a:ext cx="3978823" cy="3755179"/>
            <a:chOff x="6012160" y="1427827"/>
            <a:chExt cx="3126922" cy="3755179"/>
          </a:xfrm>
        </p:grpSpPr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21CB9DFA-ADF5-446F-9CBB-BF2E9E92F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1547" y="4352009"/>
              <a:ext cx="2501572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-NL" sz="2400" b="1" dirty="0">
                  <a:solidFill>
                    <a:schemeClr val="tx2"/>
                  </a:solidFill>
                  <a:latin typeface="DIN Next LT Pro Light"/>
                </a:rPr>
                <a:t>en beantwoord de vragen.</a:t>
              </a:r>
            </a:p>
          </p:txBody>
        </p:sp>
        <p:sp>
          <p:nvSpPr>
            <p:cNvPr id="7" name="Text Box 11">
              <a:extLst>
                <a:ext uri="{FF2B5EF4-FFF2-40B4-BE49-F238E27FC236}">
                  <a16:creationId xmlns:a16="http://schemas.microsoft.com/office/drawing/2014/main" id="{15560210-1D3F-44FD-9D95-7C77C0F82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9244" y="1427827"/>
              <a:ext cx="2501572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rtl="0">
                <a:spcBef>
                  <a:spcPct val="50000"/>
                </a:spcBef>
              </a:pPr>
              <a:r>
                <a:rPr lang="nl-NL" sz="2400" b="1">
                  <a:solidFill>
                    <a:schemeClr val="tx2"/>
                  </a:solidFill>
                  <a:latin typeface="DIN Next LT Pro Light"/>
                </a:rPr>
                <a:t>Bel naar 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A96BE894-7E78-42B0-BA33-CB6371C9B792}"/>
                </a:ext>
              </a:extLst>
            </p:cNvPr>
            <p:cNvGrpSpPr/>
            <p:nvPr/>
          </p:nvGrpSpPr>
          <p:grpSpPr>
            <a:xfrm>
              <a:off x="6012160" y="1885032"/>
              <a:ext cx="3126922" cy="2408429"/>
              <a:chOff x="6012160" y="1885032"/>
              <a:chExt cx="3126922" cy="2408429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8297F6E9-503F-49A9-A406-B1F523402601}"/>
                  </a:ext>
                </a:extLst>
              </p:cNvPr>
              <p:cNvGrpSpPr/>
              <p:nvPr/>
            </p:nvGrpSpPr>
            <p:grpSpPr>
              <a:xfrm>
                <a:off x="6012160" y="1885032"/>
                <a:ext cx="1428444" cy="2408429"/>
                <a:chOff x="6425385" y="1885032"/>
                <a:chExt cx="1428444" cy="2408429"/>
              </a:xfrm>
            </p:grpSpPr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C2920FDF-9E90-40B5-88C2-571CDFFF5FEA}"/>
                    </a:ext>
                  </a:extLst>
                </p:cNvPr>
                <p:cNvSpPr txBox="1"/>
                <p:nvPr/>
              </p:nvSpPr>
              <p:spPr>
                <a:xfrm>
                  <a:off x="6782173" y="3647130"/>
                  <a:ext cx="85282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nl-NL" dirty="0">
                      <a:solidFill>
                        <a:schemeClr val="accent1"/>
                      </a:solidFill>
                      <a:latin typeface="DIN Next LT Pro Light Condensed" panose="020B0306020203050203" pitchFamily="34" charset="0"/>
                    </a:rPr>
                    <a:t>Telefoon</a:t>
                  </a:r>
                  <a:br>
                    <a:rPr lang="fr-FR" dirty="0">
                      <a:solidFill>
                        <a:schemeClr val="accent1"/>
                      </a:solidFill>
                      <a:latin typeface="DIN Next LT Pro Light Condensed" panose="020B0306020203050203" pitchFamily="34" charset="0"/>
                    </a:rPr>
                  </a:br>
                  <a:r>
                    <a:rPr lang="nl-NL" dirty="0">
                      <a:solidFill>
                        <a:schemeClr val="accent1"/>
                      </a:solidFill>
                      <a:latin typeface="DIN Next LT Pro Light Condensed" panose="020B0306020203050203" pitchFamily="34" charset="0"/>
                    </a:rPr>
                    <a:t>IRE</a:t>
                  </a:r>
                </a:p>
              </p:txBody>
            </p:sp>
            <p:sp>
              <p:nvSpPr>
                <p:cNvPr id="16" name="Text Box 11">
                  <a:extLst>
                    <a:ext uri="{FF2B5EF4-FFF2-40B4-BE49-F238E27FC236}">
                      <a16:creationId xmlns:a16="http://schemas.microsoft.com/office/drawing/2014/main" id="{42412EF8-1681-4490-BD05-3894313E81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25385" y="1885032"/>
                  <a:ext cx="1428444" cy="120032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defTabSz="914400" rtl="0">
                    <a:spcBef>
                      <a:spcPct val="50000"/>
                    </a:spcBef>
                  </a:pPr>
                  <a:r>
                    <a:rPr lang="nl-NL" sz="6000">
                      <a:solidFill>
                        <a:schemeClr val="accent1"/>
                      </a:solidFill>
                      <a:latin typeface="DIN Next LT Pro Medium Cond" panose="020B0606020203050203" pitchFamily="34" charset="0"/>
                      <a:cs typeface="Tahoma" pitchFamily="34" charset="0"/>
                    </a:rPr>
                    <a:t>22</a:t>
                  </a:r>
                </a:p>
                <a:p>
                  <a:pPr algn="ctr" defTabSz="914400" rtl="0">
                    <a:spcBef>
                      <a:spcPct val="50000"/>
                    </a:spcBef>
                  </a:pPr>
                  <a:r>
                    <a:rPr lang="nl-NL" sz="800">
                      <a:solidFill>
                        <a:srgbClr val="002664"/>
                      </a:solidFill>
                      <a:latin typeface="DIN" pitchFamily="50" charset="0"/>
                      <a:cs typeface="Tahoma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D683F041-2090-459F-B8F8-C78903E5D399}"/>
                  </a:ext>
                </a:extLst>
              </p:cNvPr>
              <p:cNvGrpSpPr/>
              <p:nvPr/>
            </p:nvGrpSpPr>
            <p:grpSpPr>
              <a:xfrm>
                <a:off x="6921802" y="1895189"/>
                <a:ext cx="2217280" cy="2347410"/>
                <a:chOff x="6921802" y="1895189"/>
                <a:chExt cx="2217280" cy="2347410"/>
              </a:xfrm>
            </p:grpSpPr>
            <p:sp>
              <p:nvSpPr>
                <p:cNvPr id="11" name="Text Box 11">
                  <a:extLst>
                    <a:ext uri="{FF2B5EF4-FFF2-40B4-BE49-F238E27FC236}">
                      <a16:creationId xmlns:a16="http://schemas.microsoft.com/office/drawing/2014/main" id="{3867E24C-EB9E-44CC-9533-AD5645895F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44912" y="1895189"/>
                  <a:ext cx="1594170" cy="96949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spcBef>
                      <a:spcPct val="50000"/>
                    </a:spcBef>
                  </a:pPr>
                  <a:endParaRPr lang="fr-BE" sz="900" dirty="0">
                    <a:solidFill>
                      <a:srgbClr val="002664"/>
                    </a:solidFill>
                    <a:latin typeface="Calibri Light" pitchFamily="34" charset="0"/>
                    <a:cs typeface="Tahoma" pitchFamily="34" charset="0"/>
                  </a:endParaRPr>
                </a:p>
                <a:p>
                  <a:pPr algn="ctr" rtl="0">
                    <a:spcBef>
                      <a:spcPct val="50000"/>
                    </a:spcBef>
                  </a:pPr>
                  <a:r>
                    <a:rPr lang="nl-NL" sz="2400">
                      <a:solidFill>
                        <a:schemeClr val="accent1"/>
                      </a:solidFill>
                      <a:latin typeface="DIN Next LT Pro Medium Cond" panose="020B0606020203050203" pitchFamily="34" charset="0"/>
                      <a:cs typeface="Tahoma" pitchFamily="34" charset="0"/>
                    </a:rPr>
                    <a:t>071 82 92 93</a:t>
                  </a:r>
                </a:p>
                <a:p>
                  <a:pPr algn="ctr" defTabSz="914400" rtl="0">
                    <a:spcBef>
                      <a:spcPct val="50000"/>
                    </a:spcBef>
                  </a:pPr>
                  <a:r>
                    <a:rPr lang="nl-NL" sz="800">
                      <a:solidFill>
                        <a:srgbClr val="002664"/>
                      </a:solidFill>
                      <a:latin typeface="DIN" pitchFamily="50" charset="0"/>
                      <a:cs typeface="Tahoma" pitchFamily="34" charset="0"/>
                    </a:rPr>
                    <a:t> </a:t>
                  </a:r>
                </a:p>
              </p:txBody>
            </p:sp>
            <p:sp>
              <p:nvSpPr>
                <p:cNvPr id="13" name="Text Box 11">
                  <a:extLst>
                    <a:ext uri="{FF2B5EF4-FFF2-40B4-BE49-F238E27FC236}">
                      <a16:creationId xmlns:a16="http://schemas.microsoft.com/office/drawing/2014/main" id="{272F03DA-4DBD-4309-84DB-98D4BDB37A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921802" y="2979216"/>
                  <a:ext cx="1234550" cy="46166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defTabSz="914400" rtl="0">
                    <a:spcBef>
                      <a:spcPct val="50000"/>
                    </a:spcBef>
                  </a:pPr>
                  <a:r>
                    <a:rPr lang="nl-NL" sz="2400" b="1">
                      <a:solidFill>
                        <a:schemeClr val="tx2"/>
                      </a:solidFill>
                      <a:latin typeface="DIN Next LT Pro Light"/>
                    </a:rPr>
                    <a:t>OF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63E4062B-3024-4E0D-9AA4-6A14C3C064DF}"/>
                    </a:ext>
                  </a:extLst>
                </p:cNvPr>
                <p:cNvSpPr txBox="1"/>
                <p:nvPr/>
              </p:nvSpPr>
              <p:spPr>
                <a:xfrm>
                  <a:off x="7622332" y="3657824"/>
                  <a:ext cx="137363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nl-NL" sz="1600">
                      <a:solidFill>
                        <a:schemeClr val="accent1"/>
                      </a:solidFill>
                      <a:latin typeface="DIN Next LT Pro Light Condensed" panose="020B0306020203050203" pitchFamily="34" charset="0"/>
                    </a:rPr>
                    <a:t>Persoonlijke</a:t>
                  </a:r>
                  <a:br>
                    <a:rPr lang="fr-FR" sz="1600" dirty="0">
                      <a:solidFill>
                        <a:schemeClr val="accent1"/>
                      </a:solidFill>
                      <a:latin typeface="DIN Next LT Pro Light Condensed" panose="020B0306020203050203" pitchFamily="34" charset="0"/>
                    </a:rPr>
                  </a:br>
                  <a:r>
                    <a:rPr lang="nl-NL" sz="1600">
                      <a:solidFill>
                        <a:schemeClr val="accent1"/>
                      </a:solidFill>
                      <a:latin typeface="DIN Next LT Pro Light Condensed" panose="020B0306020203050203" pitchFamily="34" charset="0"/>
                    </a:rPr>
                    <a:t>gsm</a:t>
                  </a:r>
                </a:p>
              </p:txBody>
            </p:sp>
          </p:grpSp>
        </p:grp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994AA9C0-3CF7-4C10-89E2-DF1BFF34A0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In noodsituaties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BE9959-CEE6-4343-A5E2-81BBB8CB7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2" y="2321307"/>
            <a:ext cx="6534326" cy="3882171"/>
          </a:xfrm>
        </p:spPr>
        <p:txBody>
          <a:bodyPr/>
          <a:lstStyle/>
          <a:p>
            <a:pPr rtl="0"/>
            <a:r>
              <a:rPr lang="nl-NL" dirty="0"/>
              <a:t>Ongeval met personen</a:t>
            </a:r>
          </a:p>
          <a:p>
            <a:pPr rtl="0"/>
            <a:r>
              <a:rPr lang="nl-NL" dirty="0"/>
              <a:t>Ontdekking van een brand</a:t>
            </a:r>
          </a:p>
          <a:p>
            <a:pPr rtl="0"/>
            <a:r>
              <a:rPr lang="nl-NL" dirty="0"/>
              <a:t>Verspreiding van radioactiviteit</a:t>
            </a:r>
          </a:p>
          <a:p>
            <a:pPr rtl="0"/>
            <a:r>
              <a:rPr lang="nl-NL" dirty="0"/>
              <a:t>Chemisch lek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r>
              <a:rPr lang="nl-NL" b="1" dirty="0">
                <a:solidFill>
                  <a:schemeClr val="accent1"/>
                </a:solidFill>
              </a:rPr>
              <a:t>	Bel nooit de externe hulpdiensten.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E1EA4133-BA61-492C-B936-2A49BCC63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3255" t="-1266" r="3208" b="77904"/>
          <a:stretch/>
        </p:blipFill>
        <p:spPr>
          <a:xfrm>
            <a:off x="8047530" y="3471643"/>
            <a:ext cx="582049" cy="986117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41ECF5CF-5195-4B09-BD38-7162E6820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05" t="54195" r="85110" b="24626"/>
          <a:stretch/>
        </p:blipFill>
        <p:spPr>
          <a:xfrm>
            <a:off x="10074826" y="3492503"/>
            <a:ext cx="519784" cy="924853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8CD69F6-494C-4A0C-A838-6752EE1DB7B8}"/>
              </a:ext>
            </a:extLst>
          </p:cNvPr>
          <p:cNvCxnSpPr/>
          <p:nvPr/>
        </p:nvCxnSpPr>
        <p:spPr>
          <a:xfrm>
            <a:off x="5658338" y="2321307"/>
            <a:ext cx="0" cy="182866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èche : virage 31">
            <a:extLst>
              <a:ext uri="{FF2B5EF4-FFF2-40B4-BE49-F238E27FC236}">
                <a16:creationId xmlns:a16="http://schemas.microsoft.com/office/drawing/2014/main" id="{C32DE7ED-88BB-45E6-8CF3-AF4B6A7A8294}"/>
              </a:ext>
            </a:extLst>
          </p:cNvPr>
          <p:cNvSpPr/>
          <p:nvPr/>
        </p:nvSpPr>
        <p:spPr>
          <a:xfrm>
            <a:off x="5639235" y="2301324"/>
            <a:ext cx="1714378" cy="1462861"/>
          </a:xfrm>
          <a:prstGeom prst="bentArrow">
            <a:avLst>
              <a:gd name="adj1" fmla="val 3630"/>
              <a:gd name="adj2" fmla="val 12979"/>
              <a:gd name="adj3" fmla="val 25959"/>
              <a:gd name="adj4" fmla="val 43750"/>
            </a:avLst>
          </a:prstGeom>
          <a:ln w="19050">
            <a:solidFill>
              <a:srgbClr val="B4BD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81CE2E05-2F32-41E5-931F-ACE52648F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4330" y="5221501"/>
            <a:ext cx="847639" cy="876469"/>
          </a:xfrm>
          <a:prstGeom prst="rect">
            <a:avLst/>
          </a:prstGeom>
        </p:spPr>
      </p:pic>
      <p:sp>
        <p:nvSpPr>
          <p:cNvPr id="35" name="Text Box 11">
            <a:extLst>
              <a:ext uri="{FF2B5EF4-FFF2-40B4-BE49-F238E27FC236}">
                <a16:creationId xmlns:a16="http://schemas.microsoft.com/office/drawing/2014/main" id="{05E29A14-929B-4967-BB25-04D202A3D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330" y="5275014"/>
            <a:ext cx="847639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nl-NL" sz="4400" b="1">
                <a:solidFill>
                  <a:schemeClr val="bg1"/>
                </a:solidFill>
                <a:latin typeface="DIN Next LT Pro Ligh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318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FA9C5-838D-421B-B8E9-82EBB34C1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nl-NL"/>
              <a:t>Algemeen geldende regels op het terrein van </a:t>
            </a:r>
            <a:r>
              <a:rPr lang="nl-NL" sz="5000"/>
              <a:t>Fleurus</a:t>
            </a:r>
          </a:p>
        </p:txBody>
      </p:sp>
    </p:spTree>
    <p:extLst>
      <p:ext uri="{BB962C8B-B14F-4D97-AF65-F5344CB8AC3E}">
        <p14:creationId xmlns:p14="http://schemas.microsoft.com/office/powerpoint/2010/main" val="37453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FB4960-21BB-4C7D-89C7-D0D69FF7FC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Bij brandalarm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42D9F7-E731-42CC-BB59-4CDCEBB37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/>
            <a:r>
              <a:rPr lang="nl-NL" dirty="0"/>
              <a:t>Zodra je het evacuatiesignaal hoort:</a:t>
            </a:r>
          </a:p>
          <a:p>
            <a:pPr lvl="1" rtl="0"/>
            <a:r>
              <a:rPr lang="nl-NL" dirty="0"/>
              <a:t>moet je onmiddellijk het gebouw ontruimen</a:t>
            </a:r>
          </a:p>
          <a:p>
            <a:pPr lvl="1" rtl="0"/>
            <a:r>
              <a:rPr lang="nl-NL" dirty="0"/>
              <a:t>langs de dichtstbijzijnde uitgang door de witte pijlen op een groene achtergrond te volgen</a:t>
            </a:r>
          </a:p>
          <a:p>
            <a:pPr marL="457200" lvl="1" indent="0">
              <a:buNone/>
            </a:pPr>
            <a:endParaRPr lang="fr-FR" dirty="0"/>
          </a:p>
          <a:p>
            <a:pPr lvl="1" rtl="0"/>
            <a:r>
              <a:rPr lang="nl-NL" dirty="0"/>
              <a:t>Bij het verzamelpunt moet je in groep blijven en op de richtlijnen wachten.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23D2D22-24E8-4064-822F-019A81AD49A2}"/>
              </a:ext>
            </a:extLst>
          </p:cNvPr>
          <p:cNvSpPr/>
          <p:nvPr/>
        </p:nvSpPr>
        <p:spPr>
          <a:xfrm rot="21283734">
            <a:off x="-67142" y="4596906"/>
            <a:ext cx="2536827" cy="253682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ct val="25000"/>
              </a:spcBef>
            </a:pPr>
            <a:r>
              <a:rPr lang="nl-NL" b="1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Om het geluid van het beschuttings-bevel te horen, klik op de bovenstaande afbeelding.</a:t>
            </a:r>
          </a:p>
        </p:txBody>
      </p:sp>
      <p:pic>
        <p:nvPicPr>
          <p:cNvPr id="6" name="alarme incendie.mp3">
            <a:hlinkClick r:id="" action="ppaction://media"/>
            <a:extLst>
              <a:ext uri="{FF2B5EF4-FFF2-40B4-BE49-F238E27FC236}">
                <a16:creationId xmlns:a16="http://schemas.microsoft.com/office/drawing/2014/main" id="{82FAE704-C859-4C1B-934F-497EAEF42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778" y="4304229"/>
            <a:ext cx="609600" cy="609600"/>
          </a:xfrm>
          <a:prstGeom prst="rect">
            <a:avLst/>
          </a:prstGeom>
        </p:spPr>
      </p:pic>
      <p:pic>
        <p:nvPicPr>
          <p:cNvPr id="7" name="Image 6" descr="OB995497.gif">
            <a:extLst>
              <a:ext uri="{FF2B5EF4-FFF2-40B4-BE49-F238E27FC236}">
                <a16:creationId xmlns:a16="http://schemas.microsoft.com/office/drawing/2014/main" id="{35609F3E-DACB-4FC6-8B8C-94C894A4ED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68" t="7965" r="4362" b="7548"/>
          <a:stretch/>
        </p:blipFill>
        <p:spPr>
          <a:xfrm rot="16200000">
            <a:off x="1909760" y="3747265"/>
            <a:ext cx="389837" cy="360000"/>
          </a:xfrm>
          <a:prstGeom prst="rect">
            <a:avLst/>
          </a:prstGeom>
        </p:spPr>
      </p:pic>
      <p:pic>
        <p:nvPicPr>
          <p:cNvPr id="8" name="Image 7" descr="OB2529926.gif">
            <a:extLst>
              <a:ext uri="{FF2B5EF4-FFF2-40B4-BE49-F238E27FC236}">
                <a16:creationId xmlns:a16="http://schemas.microsoft.com/office/drawing/2014/main" id="{8F8097B3-DA22-4BD8-84C9-8E73589731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12" t="4503" r="4341" b="2658"/>
          <a:stretch/>
        </p:blipFill>
        <p:spPr>
          <a:xfrm>
            <a:off x="2562391" y="3720022"/>
            <a:ext cx="397741" cy="396000"/>
          </a:xfrm>
          <a:prstGeom prst="rect">
            <a:avLst/>
          </a:prstGeom>
        </p:spPr>
      </p:pic>
      <p:pic>
        <p:nvPicPr>
          <p:cNvPr id="9" name="Image 8" descr="OB2529929.gif">
            <a:extLst>
              <a:ext uri="{FF2B5EF4-FFF2-40B4-BE49-F238E27FC236}">
                <a16:creationId xmlns:a16="http://schemas.microsoft.com/office/drawing/2014/main" id="{5A5A576B-024E-4E50-95FC-3373415CA3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068" r="24212"/>
          <a:stretch/>
        </p:blipFill>
        <p:spPr>
          <a:xfrm rot="16200000">
            <a:off x="4492079" y="3512357"/>
            <a:ext cx="395999" cy="8236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E910DEF-AFE1-451E-BC9E-4D2CBA6194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96" t="25393" r="2220" b="25304"/>
          <a:stretch/>
        </p:blipFill>
        <p:spPr>
          <a:xfrm>
            <a:off x="3237845" y="3728739"/>
            <a:ext cx="762694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2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A57E8-0194-4253-9789-0CD681DCF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Bij een radiologisch alarm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B71D76-2650-4781-980D-9FAD5B6A8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/>
            <a:r>
              <a:rPr lang="nl-NL"/>
              <a:t>Je bevindt je </a:t>
            </a:r>
            <a:r>
              <a:rPr lang="nl-NL" b="1">
                <a:solidFill>
                  <a:schemeClr val="accent1"/>
                </a:solidFill>
              </a:rPr>
              <a:t>in</a:t>
            </a:r>
            <a:r>
              <a:rPr lang="nl-NL"/>
              <a:t> een gebouw.</a:t>
            </a:r>
          </a:p>
          <a:p>
            <a:pPr rtl="0"/>
            <a:r>
              <a:rPr lang="nl-NL"/>
              <a:t>Zodra je het radiologisch alarm hoort:</a:t>
            </a:r>
          </a:p>
          <a:p>
            <a:pPr lvl="1" rtl="0"/>
            <a:r>
              <a:rPr lang="nl-NL"/>
              <a:t>zoek beschutting;</a:t>
            </a:r>
          </a:p>
          <a:p>
            <a:pPr lvl="1" rtl="0"/>
            <a:r>
              <a:rPr lang="nl-NL"/>
              <a:t>volg rustig de witte pijlen op blauwe achtergrond;</a:t>
            </a:r>
          </a:p>
          <a:p>
            <a:pPr lvl="1" rtl="0"/>
            <a:r>
              <a:rPr lang="nl-NL" sz="2000">
                <a:sym typeface="DINNextLTPro-Regular"/>
              </a:rPr>
              <a:t>blijf in het groeperingslokaal en wacht op de richtlijnen. 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F033D36-E0B5-42AB-BC63-63FAE454A772}"/>
              </a:ext>
            </a:extLst>
          </p:cNvPr>
          <p:cNvSpPr/>
          <p:nvPr/>
        </p:nvSpPr>
        <p:spPr>
          <a:xfrm rot="21283734">
            <a:off x="-67142" y="4596906"/>
            <a:ext cx="2536827" cy="253682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ct val="25000"/>
              </a:spcBef>
            </a:pPr>
            <a:r>
              <a:rPr lang="nl-NL" b="1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Om het geluid van het beschuttings-bevel te horen, klik op de bovenstaande afbeelding.</a:t>
            </a:r>
          </a:p>
        </p:txBody>
      </p:sp>
      <p:pic>
        <p:nvPicPr>
          <p:cNvPr id="6" name="alarme radiologique.mp3">
            <a:hlinkClick r:id="" action="ppaction://media"/>
            <a:extLst>
              <a:ext uri="{FF2B5EF4-FFF2-40B4-BE49-F238E27FC236}">
                <a16:creationId xmlns:a16="http://schemas.microsoft.com/office/drawing/2014/main" id="{E3952F64-1E81-4023-B46A-333F57699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778" y="4306482"/>
            <a:ext cx="609600" cy="609600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local regroupement.jpg">
            <a:extLst>
              <a:ext uri="{FF2B5EF4-FFF2-40B4-BE49-F238E27FC236}">
                <a16:creationId xmlns:a16="http://schemas.microsoft.com/office/drawing/2014/main" id="{611A1EB6-6DD5-49AB-985F-F875FCE1841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" contrast="7000"/>
          </a:blip>
          <a:stretch>
            <a:fillRect/>
          </a:stretch>
        </p:blipFill>
        <p:spPr>
          <a:xfrm>
            <a:off x="7086587" y="4916082"/>
            <a:ext cx="2530624" cy="1089494"/>
          </a:xfrm>
          <a:prstGeom prst="rect">
            <a:avLst/>
          </a:prstGeom>
        </p:spPr>
      </p:pic>
      <p:pic>
        <p:nvPicPr>
          <p:cNvPr id="9" name="Image 8" descr="fleche blanc bleu.jpg">
            <a:extLst>
              <a:ext uri="{FF2B5EF4-FFF2-40B4-BE49-F238E27FC236}">
                <a16:creationId xmlns:a16="http://schemas.microsoft.com/office/drawing/2014/main" id="{A577B8CF-565B-40FE-8D02-51CF8DCCC4A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" contrast="7000"/>
          </a:blip>
          <a:stretch>
            <a:fillRect/>
          </a:stretch>
        </p:blipFill>
        <p:spPr>
          <a:xfrm rot="10800000">
            <a:off x="4519586" y="5105576"/>
            <a:ext cx="910817" cy="9000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FD97B78-E057-4278-840F-18BC381D015E}"/>
              </a:ext>
            </a:extLst>
          </p:cNvPr>
          <p:cNvGrpSpPr/>
          <p:nvPr/>
        </p:nvGrpSpPr>
        <p:grpSpPr>
          <a:xfrm>
            <a:off x="3178413" y="4955387"/>
            <a:ext cx="1099862" cy="884649"/>
            <a:chOff x="2483768" y="3437374"/>
            <a:chExt cx="1099862" cy="884649"/>
          </a:xfrm>
        </p:grpSpPr>
        <p:pic>
          <p:nvPicPr>
            <p:cNvPr id="11" name="Picture 17" descr="Afficher l'image en taille réelle">
              <a:hlinkClick r:id="rId9"/>
              <a:extLst>
                <a:ext uri="{FF2B5EF4-FFF2-40B4-BE49-F238E27FC236}">
                  <a16:creationId xmlns:a16="http://schemas.microsoft.com/office/drawing/2014/main" id="{A6A38E70-A906-4AE2-85BA-254A60031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483768" y="3437374"/>
              <a:ext cx="1099862" cy="783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lèche droite 22">
              <a:extLst>
                <a:ext uri="{FF2B5EF4-FFF2-40B4-BE49-F238E27FC236}">
                  <a16:creationId xmlns:a16="http://schemas.microsoft.com/office/drawing/2014/main" id="{E7779D19-AE39-47DD-824C-DCF8E34B60B1}"/>
                </a:ext>
              </a:extLst>
            </p:cNvPr>
            <p:cNvSpPr/>
            <p:nvPr/>
          </p:nvSpPr>
          <p:spPr>
            <a:xfrm>
              <a:off x="2555776" y="3873207"/>
              <a:ext cx="998913" cy="448816"/>
            </a:xfrm>
            <a:prstGeom prst="rightArrow">
              <a:avLst>
                <a:gd name="adj1" fmla="val 27399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707F23-A848-45F8-9E66-BE3BE4D19F09}"/>
              </a:ext>
            </a:extLst>
          </p:cNvPr>
          <p:cNvGrpSpPr/>
          <p:nvPr/>
        </p:nvGrpSpPr>
        <p:grpSpPr>
          <a:xfrm>
            <a:off x="5770701" y="4943901"/>
            <a:ext cx="1099862" cy="884649"/>
            <a:chOff x="2483768" y="3437374"/>
            <a:chExt cx="1099862" cy="884649"/>
          </a:xfrm>
        </p:grpSpPr>
        <p:pic>
          <p:nvPicPr>
            <p:cNvPr id="14" name="Picture 17" descr="Afficher l'image en taille réelle">
              <a:hlinkClick r:id="rId9"/>
              <a:extLst>
                <a:ext uri="{FF2B5EF4-FFF2-40B4-BE49-F238E27FC236}">
                  <a16:creationId xmlns:a16="http://schemas.microsoft.com/office/drawing/2014/main" id="{056BFF6B-3FEA-490C-B28F-D9AFFCDE4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483768" y="3437374"/>
              <a:ext cx="1099862" cy="783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Flèche droite 28">
              <a:extLst>
                <a:ext uri="{FF2B5EF4-FFF2-40B4-BE49-F238E27FC236}">
                  <a16:creationId xmlns:a16="http://schemas.microsoft.com/office/drawing/2014/main" id="{D024235E-762E-4473-BE57-AC00E422BB07}"/>
                </a:ext>
              </a:extLst>
            </p:cNvPr>
            <p:cNvSpPr/>
            <p:nvPr/>
          </p:nvSpPr>
          <p:spPr>
            <a:xfrm>
              <a:off x="2555776" y="3873207"/>
              <a:ext cx="998913" cy="448816"/>
            </a:xfrm>
            <a:prstGeom prst="rightArrow">
              <a:avLst>
                <a:gd name="adj1" fmla="val 27399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10101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A57E8-0194-4253-9789-0CD681DCF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Bij een radiologisch alarm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B71D76-2650-4781-980D-9FAD5B6A8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/>
            <a:r>
              <a:rPr lang="nl-NL"/>
              <a:t>Je bevindt je </a:t>
            </a:r>
            <a:r>
              <a:rPr lang="nl-NL" b="1">
                <a:solidFill>
                  <a:schemeClr val="accent1"/>
                </a:solidFill>
              </a:rPr>
              <a:t>buiten</a:t>
            </a:r>
            <a:r>
              <a:rPr lang="nl-NL"/>
              <a:t> een gebouw.</a:t>
            </a:r>
          </a:p>
          <a:p>
            <a:pPr rtl="0"/>
            <a:r>
              <a:rPr lang="nl-NL"/>
              <a:t>Zodra je het radiologisch alarm hoort:</a:t>
            </a:r>
          </a:p>
          <a:p>
            <a:pPr lvl="1" rtl="0"/>
            <a:r>
              <a:rPr lang="nl-NL">
                <a:solidFill>
                  <a:srgbClr val="002664"/>
                </a:solidFill>
                <a:latin typeface="Calibri Light" pitchFamily="34" charset="0"/>
                <a:cs typeface="Tahoma" pitchFamily="34" charset="0"/>
              </a:rPr>
              <a:t>begeef je rustig naar het toegangssas van het </a:t>
            </a:r>
            <a:r>
              <a:rPr lang="nl-NL" b="1" u="sng">
                <a:solidFill>
                  <a:srgbClr val="002664"/>
                </a:solidFill>
                <a:latin typeface="Calibri Light" pitchFamily="34" charset="0"/>
                <a:cs typeface="Tahoma" pitchFamily="34" charset="0"/>
              </a:rPr>
              <a:t>dichtstbijzijnde</a:t>
            </a:r>
            <a:r>
              <a:rPr lang="nl-NL">
                <a:solidFill>
                  <a:srgbClr val="002664"/>
                </a:solidFill>
                <a:latin typeface="Calibri Light" pitchFamily="34" charset="0"/>
                <a:cs typeface="Tahoma" pitchFamily="34" charset="0"/>
              </a:rPr>
              <a:t> gebouw, sluit de deur en wacht.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F033D36-E0B5-42AB-BC63-63FAE454A772}"/>
              </a:ext>
            </a:extLst>
          </p:cNvPr>
          <p:cNvSpPr/>
          <p:nvPr/>
        </p:nvSpPr>
        <p:spPr>
          <a:xfrm rot="21283734">
            <a:off x="-67142" y="4596906"/>
            <a:ext cx="2536827" cy="253682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ct val="25000"/>
              </a:spcBef>
            </a:pPr>
            <a:r>
              <a:rPr lang="nl-NL" b="1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Om het geluid van het beschuttings-bevel te horen, klik op de bovenstaande afbeelding.</a:t>
            </a:r>
          </a:p>
        </p:txBody>
      </p:sp>
      <p:pic>
        <p:nvPicPr>
          <p:cNvPr id="6" name="alarme radiologique.mp3">
            <a:hlinkClick r:id="" action="ppaction://media"/>
            <a:extLst>
              <a:ext uri="{FF2B5EF4-FFF2-40B4-BE49-F238E27FC236}">
                <a16:creationId xmlns:a16="http://schemas.microsoft.com/office/drawing/2014/main" id="{E3952F64-1E81-4023-B46A-333F57699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778" y="4306482"/>
            <a:ext cx="609600" cy="609600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A667E4F-245A-4F90-B700-EEF1AC066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2448" y="4485742"/>
            <a:ext cx="1522777" cy="152277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4944E5-18B9-4984-93A7-8BF729CEC97E}"/>
              </a:ext>
            </a:extLst>
          </p:cNvPr>
          <p:cNvGrpSpPr/>
          <p:nvPr/>
        </p:nvGrpSpPr>
        <p:grpSpPr>
          <a:xfrm>
            <a:off x="4669691" y="4804805"/>
            <a:ext cx="1099862" cy="884649"/>
            <a:chOff x="2483768" y="3437374"/>
            <a:chExt cx="1099862" cy="884649"/>
          </a:xfrm>
        </p:grpSpPr>
        <p:pic>
          <p:nvPicPr>
            <p:cNvPr id="12" name="Picture 17" descr="Afficher l'image en taille réelle">
              <a:hlinkClick r:id="rId8"/>
              <a:extLst>
                <a:ext uri="{FF2B5EF4-FFF2-40B4-BE49-F238E27FC236}">
                  <a16:creationId xmlns:a16="http://schemas.microsoft.com/office/drawing/2014/main" id="{6332957E-448E-45C6-85A9-0155874EA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83768" y="3437374"/>
              <a:ext cx="1099862" cy="783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Flèche droite 22">
              <a:extLst>
                <a:ext uri="{FF2B5EF4-FFF2-40B4-BE49-F238E27FC236}">
                  <a16:creationId xmlns:a16="http://schemas.microsoft.com/office/drawing/2014/main" id="{701BD649-9BB6-4B5A-A8A8-7215BDA7314D}"/>
                </a:ext>
              </a:extLst>
            </p:cNvPr>
            <p:cNvSpPr/>
            <p:nvPr/>
          </p:nvSpPr>
          <p:spPr>
            <a:xfrm>
              <a:off x="2555776" y="3873207"/>
              <a:ext cx="998913" cy="448816"/>
            </a:xfrm>
            <a:prstGeom prst="rightArrow">
              <a:avLst>
                <a:gd name="adj1" fmla="val 27399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33130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A57E8-0194-4253-9789-0CD681DCF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Bij een radiologisch alarm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B71D76-2650-4781-980D-9FAD5B6A8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6708" y="2215799"/>
            <a:ext cx="6808688" cy="3882171"/>
          </a:xfrm>
        </p:spPr>
        <p:txBody>
          <a:bodyPr/>
          <a:lstStyle/>
          <a:p>
            <a:pPr rtl="0"/>
            <a:r>
              <a:rPr lang="nl-NL" dirty="0"/>
              <a:t>Je bent </a:t>
            </a:r>
            <a:r>
              <a:rPr lang="nl-NL" b="1" dirty="0">
                <a:solidFill>
                  <a:schemeClr val="accent1"/>
                </a:solidFill>
              </a:rPr>
              <a:t>buiten en ver</a:t>
            </a:r>
            <a:r>
              <a:rPr lang="nl-NL" dirty="0"/>
              <a:t> van een gebouw.</a:t>
            </a:r>
          </a:p>
          <a:p>
            <a:pPr rtl="0"/>
            <a:r>
              <a:rPr lang="nl-NL" dirty="0"/>
              <a:t>Zodra je het radiologisch alarm hoort:</a:t>
            </a:r>
          </a:p>
          <a:p>
            <a:pPr lvl="1" rtl="0"/>
            <a:r>
              <a:rPr lang="nl-NL" dirty="0">
                <a:solidFill>
                  <a:srgbClr val="002664"/>
                </a:solidFill>
                <a:latin typeface="Calibri Light" pitchFamily="34" charset="0"/>
                <a:cs typeface="Tahoma" pitchFamily="34" charset="0"/>
              </a:rPr>
              <a:t>zoek beschutting in je auto, sluit ramen en deuren en stop de ventilatie.</a:t>
            </a:r>
          </a:p>
          <a:p>
            <a:pPr lvl="1" rtl="0"/>
            <a:r>
              <a:rPr lang="nl-NL" dirty="0">
                <a:solidFill>
                  <a:srgbClr val="002664"/>
                </a:solidFill>
                <a:latin typeface="Calibri Light" pitchFamily="34" charset="0"/>
                <a:cs typeface="Tahoma" pitchFamily="34" charset="0"/>
              </a:rPr>
              <a:t>Bel naar het nummer 071 82 92 93 en zeg wie je bent, waar je bent, met hoeveel je bent en geef je gsm-nummer.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F033D36-E0B5-42AB-BC63-63FAE454A772}"/>
              </a:ext>
            </a:extLst>
          </p:cNvPr>
          <p:cNvSpPr/>
          <p:nvPr/>
        </p:nvSpPr>
        <p:spPr>
          <a:xfrm rot="21283734">
            <a:off x="-67142" y="4596906"/>
            <a:ext cx="2536827" cy="253682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ct val="25000"/>
              </a:spcBef>
            </a:pPr>
            <a:r>
              <a:rPr lang="nl-NL" b="1" dirty="0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Om het geluid van het beschuttings-bevel te horen, klik op de bovenstaande afbeelding.</a:t>
            </a:r>
          </a:p>
        </p:txBody>
      </p:sp>
      <p:pic>
        <p:nvPicPr>
          <p:cNvPr id="6" name="alarme radiologique.mp3">
            <a:hlinkClick r:id="" action="ppaction://media"/>
            <a:extLst>
              <a:ext uri="{FF2B5EF4-FFF2-40B4-BE49-F238E27FC236}">
                <a16:creationId xmlns:a16="http://schemas.microsoft.com/office/drawing/2014/main" id="{E3952F64-1E81-4023-B46A-333F57699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778" y="4306482"/>
            <a:ext cx="609600" cy="609600"/>
          </a:xfrm>
          <a:prstGeom prst="rect">
            <a:avLst/>
          </a:prstGeom>
          <a:ln>
            <a:noFill/>
          </a:ln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F251A4F-8707-4F42-893E-5BCEEA181355}"/>
              </a:ext>
            </a:extLst>
          </p:cNvPr>
          <p:cNvGrpSpPr/>
          <p:nvPr/>
        </p:nvGrpSpPr>
        <p:grpSpPr>
          <a:xfrm>
            <a:off x="7957799" y="2584758"/>
            <a:ext cx="4116451" cy="3235257"/>
            <a:chOff x="4996919" y="2887600"/>
            <a:chExt cx="4116451" cy="3235257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A1D189B9-0C69-4FD1-833C-993568CBA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5107" y="3130859"/>
              <a:ext cx="900113" cy="127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E766BC49-2149-4CF3-AEDF-53DE76CB5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1332" y="2887600"/>
              <a:ext cx="2297241" cy="151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lèche droite 2">
              <a:extLst>
                <a:ext uri="{FF2B5EF4-FFF2-40B4-BE49-F238E27FC236}">
                  <a16:creationId xmlns:a16="http://schemas.microsoft.com/office/drawing/2014/main" id="{3F117FA1-9EE5-4F00-B0E7-764C30A4AA27}"/>
                </a:ext>
              </a:extLst>
            </p:cNvPr>
            <p:cNvSpPr/>
            <p:nvPr/>
          </p:nvSpPr>
          <p:spPr>
            <a:xfrm>
              <a:off x="5935220" y="3645023"/>
              <a:ext cx="486112" cy="12163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BA88256-305C-4CAC-97C5-6D0883078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6919" y="5127494"/>
              <a:ext cx="655201" cy="91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9705D0A0-6AFF-4659-AAF9-0B3233AE0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906" y="4857765"/>
              <a:ext cx="991886" cy="1187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F2BC22E4-1E35-47A5-A40C-80E252321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706" y="5127495"/>
              <a:ext cx="995362" cy="99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A09F615-C92D-4E5E-A167-A71646E7305B}"/>
                </a:ext>
              </a:extLst>
            </p:cNvPr>
            <p:cNvSpPr txBox="1"/>
            <p:nvPr/>
          </p:nvSpPr>
          <p:spPr>
            <a:xfrm rot="19471865">
              <a:off x="5017849" y="4674008"/>
              <a:ext cx="934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nl-NL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Uitschakelen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C0BC651-DED0-4618-A6E7-E61D9CF04536}"/>
                </a:ext>
              </a:extLst>
            </p:cNvPr>
            <p:cNvSpPr txBox="1"/>
            <p:nvPr/>
          </p:nvSpPr>
          <p:spPr>
            <a:xfrm rot="19471865">
              <a:off x="6752675" y="4673098"/>
              <a:ext cx="934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nl-NL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Sluiten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28AF3AC-F828-4CF7-BD8B-D2D77AFB6ECF}"/>
                </a:ext>
              </a:extLst>
            </p:cNvPr>
            <p:cNvSpPr txBox="1"/>
            <p:nvPr/>
          </p:nvSpPr>
          <p:spPr>
            <a:xfrm rot="19471865">
              <a:off x="8007265" y="4689094"/>
              <a:ext cx="1106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nl-NL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Bellen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7552B4D-294F-434A-A336-51D6F68EEA9E}"/>
                </a:ext>
              </a:extLst>
            </p:cNvPr>
            <p:cNvSpPr txBox="1"/>
            <p:nvPr/>
          </p:nvSpPr>
          <p:spPr>
            <a:xfrm>
              <a:off x="5868144" y="5169386"/>
              <a:ext cx="482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nl-NL" sz="4000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709A19F-3B00-4B86-87D2-28E6D1F5E5ED}"/>
                </a:ext>
              </a:extLst>
            </p:cNvPr>
            <p:cNvSpPr txBox="1"/>
            <p:nvPr/>
          </p:nvSpPr>
          <p:spPr>
            <a:xfrm>
              <a:off x="7474356" y="5157192"/>
              <a:ext cx="482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nl-NL" sz="4000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377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6B07A-727A-48BB-AA14-66A085F562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Bedankt voor je aandacht!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589184-9E69-457B-94D6-DDCC5CEAD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2" y="2321307"/>
            <a:ext cx="4794671" cy="3882171"/>
          </a:xfrm>
        </p:spPr>
        <p:txBody>
          <a:bodyPr/>
          <a:lstStyle/>
          <a:p>
            <a:pPr marL="0" indent="0" rtl="0">
              <a:buNone/>
            </a:pPr>
            <a:r>
              <a:rPr lang="nl-NL" sz="3200" b="1">
                <a:solidFill>
                  <a:schemeClr val="accent1"/>
                </a:solidFill>
              </a:rPr>
              <a:t>Vragen?</a:t>
            </a:r>
          </a:p>
          <a:p>
            <a:pPr rtl="0"/>
            <a:r>
              <a:rPr lang="nl-NL"/>
              <a:t>Wend je tot je ITE-werfverantwoordelijke.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14635B-4E15-49CD-9309-4B2DEC3D4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77" y="2396692"/>
            <a:ext cx="3708507" cy="37313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6AB2525-803E-407C-A3F6-107F7EEAC582}"/>
              </a:ext>
            </a:extLst>
          </p:cNvPr>
          <p:cNvSpPr txBox="1"/>
          <p:nvPr/>
        </p:nvSpPr>
        <p:spPr>
          <a:xfrm>
            <a:off x="8286093" y="3646129"/>
            <a:ext cx="1811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sz="2400" b="1" dirty="0">
                <a:solidFill>
                  <a:schemeClr val="bg2"/>
                </a:solidFill>
                <a:latin typeface="DIN Next LT Pro Bold Condensed" panose="020B0806020203050203" pitchFamily="34" charset="0"/>
              </a:rPr>
              <a:t>VEILIGHEIDS-CULTUUR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8F8C37-EA89-4DB1-BAAD-972873186D3E}"/>
              </a:ext>
            </a:extLst>
          </p:cNvPr>
          <p:cNvSpPr txBox="1"/>
          <p:nvPr/>
        </p:nvSpPr>
        <p:spPr>
          <a:xfrm>
            <a:off x="9813972" y="3476852"/>
            <a:ext cx="136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sz="1600" b="1" dirty="0">
                <a:solidFill>
                  <a:schemeClr val="bg2"/>
                </a:solidFill>
                <a:latin typeface="DIN Next LT Pro Medium Cond" panose="020B0606020203050203" pitchFamily="34" charset="0"/>
              </a:rPr>
              <a:t>Ontwikkeling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84B07A-CD42-4118-B369-A9CB4EFA6F28}"/>
              </a:ext>
            </a:extLst>
          </p:cNvPr>
          <p:cNvSpPr txBox="1"/>
          <p:nvPr/>
        </p:nvSpPr>
        <p:spPr>
          <a:xfrm>
            <a:off x="8085886" y="5204824"/>
            <a:ext cx="136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sz="1600" b="1">
                <a:solidFill>
                  <a:schemeClr val="bg2"/>
                </a:solidFill>
                <a:latin typeface="DIN Next LT Pro Medium Cond" panose="020B0606020203050203" pitchFamily="34" charset="0"/>
              </a:rPr>
              <a:t>Transparantie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B2A4FED-6D50-4367-9042-23CE5C03322B}"/>
              </a:ext>
            </a:extLst>
          </p:cNvPr>
          <p:cNvSpPr txBox="1"/>
          <p:nvPr/>
        </p:nvSpPr>
        <p:spPr>
          <a:xfrm>
            <a:off x="7527089" y="2959302"/>
            <a:ext cx="136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sz="1600" b="1">
                <a:solidFill>
                  <a:schemeClr val="bg2"/>
                </a:solidFill>
                <a:latin typeface="DIN Next LT Pro Medium Cond" panose="020B0606020203050203" pitchFamily="34" charset="0"/>
              </a:rPr>
              <a:t>Bevoegdheid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A24F528-EBED-4ED1-9288-AD6E747A9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13" y="4349932"/>
            <a:ext cx="4093881" cy="23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5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Algemene toegangsregels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10372915" cy="4452472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i="1" dirty="0"/>
          </a:p>
          <a:p>
            <a:pPr rtl="0"/>
            <a:r>
              <a:rPr lang="nl-NL"/>
              <a:t>Draag de identificatiebadge steeds </a:t>
            </a:r>
            <a:r>
              <a:rPr lang="nl-NL" b="1">
                <a:solidFill>
                  <a:schemeClr val="accent1"/>
                </a:solidFill>
              </a:rPr>
              <a:t>op een zichtbare plaats</a:t>
            </a:r>
            <a:r>
              <a:rPr lang="nl-NL"/>
              <a:t>.</a:t>
            </a:r>
          </a:p>
          <a:p>
            <a:pPr rtl="0"/>
            <a:r>
              <a:rPr lang="nl-NL"/>
              <a:t>Meld het verlies onmiddellijk aan de IRE-werfverantwoordelijk.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372A76-2C49-44A5-AAEA-B16C88EDB317}"/>
              </a:ext>
            </a:extLst>
          </p:cNvPr>
          <p:cNvSpPr txBox="1"/>
          <p:nvPr/>
        </p:nvSpPr>
        <p:spPr>
          <a:xfrm>
            <a:off x="7503370" y="4662001"/>
            <a:ext cx="308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>
                <a:solidFill>
                  <a:srgbClr val="1E2B50"/>
                </a:solidFill>
                <a:latin typeface="DIN Next LT Pro Light"/>
              </a:rPr>
              <a:t>Elektronische toegangskaarten</a:t>
            </a:r>
          </a:p>
        </p:txBody>
      </p:sp>
      <p:pic>
        <p:nvPicPr>
          <p:cNvPr id="10" name="Image 9" descr="carte genetec.jpg">
            <a:extLst>
              <a:ext uri="{FF2B5EF4-FFF2-40B4-BE49-F238E27FC236}">
                <a16:creationId xmlns:a16="http://schemas.microsoft.com/office/drawing/2014/main" id="{AC0EB56C-80BB-412D-AE2C-39DED3B3C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918" y="2286234"/>
            <a:ext cx="2268469" cy="18267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61312FB-D5A2-465D-9486-96528A374E72}"/>
              </a:ext>
            </a:extLst>
          </p:cNvPr>
          <p:cNvSpPr txBox="1"/>
          <p:nvPr/>
        </p:nvSpPr>
        <p:spPr>
          <a:xfrm>
            <a:off x="9043598" y="3341537"/>
            <a:ext cx="44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 sz="3600" b="1">
                <a:solidFill>
                  <a:srgbClr val="1E2B50"/>
                </a:solidFill>
                <a:latin typeface="DIN Next LT Pro Light"/>
              </a:rPr>
              <a:t>+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9A146DE-4E28-4051-9B6C-274418AA1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019" y="3073795"/>
            <a:ext cx="1968031" cy="121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4AA3CFC-B6DC-44F3-8AE9-6665C3F6540D}"/>
              </a:ext>
            </a:extLst>
          </p:cNvPr>
          <p:cNvGrpSpPr/>
          <p:nvPr/>
        </p:nvGrpSpPr>
        <p:grpSpPr>
          <a:xfrm>
            <a:off x="6093293" y="1983605"/>
            <a:ext cx="2820153" cy="2432009"/>
            <a:chOff x="4212360" y="2321308"/>
            <a:chExt cx="2820153" cy="243200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137745F-AC29-4FC6-B4ED-CE7FC3B8E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6606">
              <a:off x="5567114" y="2321308"/>
              <a:ext cx="1465399" cy="234839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E3C8E09-C55F-4B00-A79F-722B8FDDB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5798">
              <a:off x="4212360" y="2404922"/>
              <a:ext cx="1478334" cy="2348395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2BEAAD5D-93DE-47DF-9223-2A810F790AEC}"/>
              </a:ext>
            </a:extLst>
          </p:cNvPr>
          <p:cNvSpPr txBox="1"/>
          <p:nvPr/>
        </p:nvSpPr>
        <p:spPr>
          <a:xfrm>
            <a:off x="814754" y="4520222"/>
            <a:ext cx="2734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>
                <a:solidFill>
                  <a:srgbClr val="1E2B50"/>
                </a:solidFill>
                <a:latin typeface="DIN Next LT Pro Light"/>
              </a:rPr>
              <a:t>Verplicht afgeven van de identeitskaart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B451F11-98C0-41B1-9EAB-42BC06AC533D}"/>
              </a:ext>
            </a:extLst>
          </p:cNvPr>
          <p:cNvSpPr txBox="1"/>
          <p:nvPr/>
        </p:nvSpPr>
        <p:spPr>
          <a:xfrm>
            <a:off x="3738893" y="458715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 b="1">
                <a:solidFill>
                  <a:schemeClr val="accent1"/>
                </a:solidFill>
                <a:latin typeface="Calibri Light" panose="020F0302020204030204" pitchFamily="34" charset="0"/>
              </a:rPr>
              <a:t>&lt;&lt; Omwisseling &gt;&gt;</a:t>
            </a:r>
          </a:p>
        </p:txBody>
      </p:sp>
      <p:sp>
        <p:nvSpPr>
          <p:cNvPr id="14" name="Flèche droite 2">
            <a:extLst>
              <a:ext uri="{FF2B5EF4-FFF2-40B4-BE49-F238E27FC236}">
                <a16:creationId xmlns:a16="http://schemas.microsoft.com/office/drawing/2014/main" id="{53A34196-7467-405B-A941-95F8C700A105}"/>
              </a:ext>
            </a:extLst>
          </p:cNvPr>
          <p:cNvSpPr/>
          <p:nvPr/>
        </p:nvSpPr>
        <p:spPr>
          <a:xfrm>
            <a:off x="3686778" y="3116269"/>
            <a:ext cx="1728192" cy="5040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lèche droite 13">
            <a:extLst>
              <a:ext uri="{FF2B5EF4-FFF2-40B4-BE49-F238E27FC236}">
                <a16:creationId xmlns:a16="http://schemas.microsoft.com/office/drawing/2014/main" id="{BDB99B5E-B341-48BE-952B-8C7DE0746350}"/>
              </a:ext>
            </a:extLst>
          </p:cNvPr>
          <p:cNvSpPr/>
          <p:nvPr/>
        </p:nvSpPr>
        <p:spPr>
          <a:xfrm rot="10800000">
            <a:off x="3686778" y="3763121"/>
            <a:ext cx="1728192" cy="5040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37BAF34-A42F-4274-A33E-F767A6D1EDB8}"/>
              </a:ext>
            </a:extLst>
          </p:cNvPr>
          <p:cNvSpPr txBox="1"/>
          <p:nvPr/>
        </p:nvSpPr>
        <p:spPr>
          <a:xfrm>
            <a:off x="3686777" y="3188277"/>
            <a:ext cx="147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b="1">
                <a:solidFill>
                  <a:schemeClr val="bg1"/>
                </a:solidFill>
              </a:rPr>
              <a:t>BINNENGAAN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16B1B7F-2FD2-4E7C-A7DE-B0F9CCF14E66}"/>
              </a:ext>
            </a:extLst>
          </p:cNvPr>
          <p:cNvSpPr txBox="1"/>
          <p:nvPr/>
        </p:nvSpPr>
        <p:spPr>
          <a:xfrm>
            <a:off x="3952776" y="3835130"/>
            <a:ext cx="149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b="1">
                <a:solidFill>
                  <a:schemeClr val="bg1"/>
                </a:solidFill>
              </a:rPr>
              <a:t>BUITENGAAN</a:t>
            </a:r>
          </a:p>
        </p:txBody>
      </p:sp>
    </p:spTree>
    <p:extLst>
      <p:ext uri="{BB962C8B-B14F-4D97-AF65-F5344CB8AC3E}">
        <p14:creationId xmlns:p14="http://schemas.microsoft.com/office/powerpoint/2010/main" val="21662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Algemene toegangsregels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8"/>
            <a:ext cx="10372915" cy="2952716"/>
          </a:xfrm>
        </p:spPr>
        <p:txBody>
          <a:bodyPr>
            <a:normAutofit lnSpcReduction="10000"/>
          </a:bodyPr>
          <a:lstStyle/>
          <a:p>
            <a:pPr marL="0" indent="0" rtl="0">
              <a:spcBef>
                <a:spcPct val="10000"/>
              </a:spcBef>
              <a:buNone/>
            </a:pPr>
            <a:r>
              <a:rPr lang="nl-NL"/>
              <a:t>Elke persoon die </a:t>
            </a:r>
          </a:p>
          <a:p>
            <a:pPr marL="0" indent="0">
              <a:spcBef>
                <a:spcPct val="10000"/>
              </a:spcBef>
              <a:buNone/>
            </a:pPr>
            <a:endParaRPr lang="fr-BE" dirty="0">
              <a:solidFill>
                <a:srgbClr val="002664"/>
              </a:solidFill>
              <a:latin typeface="DIN Next LT Pro" panose="020B0503020203050203" pitchFamily="34" charset="0"/>
              <a:cs typeface="Tahoma" pitchFamily="34" charset="0"/>
            </a:endParaRPr>
          </a:p>
          <a:p>
            <a:pPr marL="342900" indent="-342900" rtl="0">
              <a:lnSpc>
                <a:spcPct val="100000"/>
              </a:lnSpc>
              <a:spcBef>
                <a:spcPts val="600"/>
              </a:spcBef>
            </a:pPr>
            <a:r>
              <a:rPr lang="nl-NL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niet in het bezit is van een persoonlijke </a:t>
            </a:r>
            <a:r>
              <a:rPr lang="nl-NL" b="1">
                <a:solidFill>
                  <a:schemeClr val="accent1"/>
                </a:solidFill>
                <a:latin typeface="DIN Next LT Pro Light" panose="020B0303020203050203" pitchFamily="34" charset="0"/>
                <a:cs typeface="Tahoma" pitchFamily="34" charset="0"/>
              </a:rPr>
              <a:t>identificatiebadge</a:t>
            </a:r>
            <a:r>
              <a:rPr lang="nl-NL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; </a:t>
            </a:r>
          </a:p>
          <a:p>
            <a:pPr marL="342900" indent="-342900" rtl="0">
              <a:spcBef>
                <a:spcPct val="10000"/>
              </a:spcBef>
            </a:pPr>
            <a:r>
              <a:rPr lang="nl-NL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geen </a:t>
            </a:r>
            <a:r>
              <a:rPr lang="nl-NL" b="1">
                <a:solidFill>
                  <a:schemeClr val="accent1"/>
                </a:solidFill>
                <a:latin typeface="DIN Next LT Pro Light" panose="020B0303020203050203" pitchFamily="34" charset="0"/>
                <a:cs typeface="Tahoma" pitchFamily="34" charset="0"/>
              </a:rPr>
              <a:t>professionele reden</a:t>
            </a:r>
            <a:r>
              <a:rPr lang="nl-NL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 heeft om op het terrein te zijn op het moment van de toegang;</a:t>
            </a:r>
          </a:p>
          <a:p>
            <a:pPr marL="342900" indent="-342900" rtl="0">
              <a:spcBef>
                <a:spcPct val="10000"/>
              </a:spcBef>
            </a:pPr>
            <a:r>
              <a:rPr lang="nl-NL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niet door een geïdentificeerde IRE-agent wordt </a:t>
            </a:r>
            <a:r>
              <a:rPr lang="nl-NL" b="1">
                <a:solidFill>
                  <a:schemeClr val="accent1"/>
                </a:solidFill>
                <a:latin typeface="DIN Next LT Pro Light" panose="020B0303020203050203" pitchFamily="34" charset="0"/>
                <a:cs typeface="Tahoma" pitchFamily="34" charset="0"/>
              </a:rPr>
              <a:t>verwacht</a:t>
            </a:r>
            <a:r>
              <a:rPr lang="nl-NL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; </a:t>
            </a:r>
          </a:p>
          <a:p>
            <a:pPr marL="528955" lvl="1" indent="0">
              <a:spcBef>
                <a:spcPct val="10000"/>
              </a:spcBef>
              <a:buNone/>
            </a:pPr>
            <a:endParaRPr lang="fr-BE" sz="2800" b="1" u="sng" dirty="0">
              <a:solidFill>
                <a:srgbClr val="002664"/>
              </a:solidFill>
              <a:latin typeface="DIN Next LT Pro" panose="020B0503020203050203" pitchFamily="34" charset="0"/>
              <a:cs typeface="Tahoma" pitchFamily="34" charset="0"/>
            </a:endParaRPr>
          </a:p>
          <a:p>
            <a:pPr marL="0" lvl="1" indent="0" rtl="0" hangingPunct="1">
              <a:lnSpc>
                <a:spcPct val="90000"/>
              </a:lnSpc>
              <a:spcBef>
                <a:spcPct val="10000"/>
              </a:spcBef>
              <a:buNone/>
            </a:pPr>
            <a:r>
              <a:rPr lang="nl-NL" sz="2400"/>
              <a:t>mag het terrein niet betreden.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873067-379A-4020-92EA-AF0A5C34E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0" b="31169"/>
          <a:stretch/>
        </p:blipFill>
        <p:spPr>
          <a:xfrm>
            <a:off x="1004330" y="5392010"/>
            <a:ext cx="2864873" cy="10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Algemene toegangsregels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8"/>
            <a:ext cx="10372915" cy="2952716"/>
          </a:xfrm>
        </p:spPr>
        <p:txBody>
          <a:bodyPr>
            <a:normAutofit fontScale="92500" lnSpcReduction="10000"/>
          </a:bodyPr>
          <a:lstStyle/>
          <a:p>
            <a:pPr marL="0" indent="0" rtl="0">
              <a:spcBef>
                <a:spcPct val="10000"/>
              </a:spcBef>
              <a:buNone/>
            </a:pPr>
            <a:r>
              <a:rPr lang="nl-NL"/>
              <a:t>Het is verboden om:</a:t>
            </a:r>
          </a:p>
          <a:p>
            <a:pPr marL="0" indent="0">
              <a:spcBef>
                <a:spcPct val="10000"/>
              </a:spcBef>
              <a:buNone/>
            </a:pPr>
            <a:endParaRPr lang="fr-BE" dirty="0">
              <a:solidFill>
                <a:srgbClr val="002664"/>
              </a:solidFill>
              <a:latin typeface="DIN Next LT Pro" panose="020B0503020203050203" pitchFamily="34" charset="0"/>
              <a:cs typeface="Tahoma" pitchFamily="34" charset="0"/>
            </a:endParaRPr>
          </a:p>
          <a:p>
            <a:pPr marL="342900" indent="-342900" rtl="0">
              <a:lnSpc>
                <a:spcPct val="100000"/>
              </a:lnSpc>
              <a:spcBef>
                <a:spcPts val="600"/>
              </a:spcBef>
            </a:pPr>
            <a:r>
              <a:rPr lang="nl-NL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foto's te nemen</a:t>
            </a:r>
            <a:br>
              <a:rPr lang="fr-BE" dirty="0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</a:br>
            <a:r>
              <a:rPr lang="nl-NL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Persoonlijke gsm's zijn niet toegelaten op het terrein.</a:t>
            </a:r>
            <a:br>
              <a:rPr lang="fr-BE" dirty="0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</a:br>
            <a:endParaRPr lang="fr-BE" dirty="0">
              <a:solidFill>
                <a:srgbClr val="002664"/>
              </a:solidFill>
              <a:latin typeface="DIN Next LT Pro Light" panose="020B0303020203050203" pitchFamily="34" charset="0"/>
              <a:cs typeface="Tahoma" pitchFamily="34" charset="0"/>
            </a:endParaRPr>
          </a:p>
          <a:p>
            <a:pPr marL="342900" indent="-342900" rtl="0">
              <a:lnSpc>
                <a:spcPct val="100000"/>
              </a:lnSpc>
              <a:spcBef>
                <a:spcPts val="600"/>
              </a:spcBef>
            </a:pPr>
            <a:r>
              <a:rPr lang="nl-NL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alcoholhoudende dranken mee te brengen en te drinken</a:t>
            </a:r>
          </a:p>
          <a:p>
            <a:pPr marL="528955" lvl="1" indent="0">
              <a:spcBef>
                <a:spcPct val="10000"/>
              </a:spcBef>
              <a:buNone/>
            </a:pPr>
            <a:endParaRPr lang="fr-BE" sz="2800" b="1" u="sng" dirty="0">
              <a:solidFill>
                <a:srgbClr val="002664"/>
              </a:solidFill>
              <a:latin typeface="DIN Next LT Pro" panose="020B0503020203050203" pitchFamily="34" charset="0"/>
              <a:cs typeface="Tahoma" pitchFamily="34" charset="0"/>
            </a:endParaRPr>
          </a:p>
          <a:p>
            <a:pPr marL="0" indent="0" rtl="0">
              <a:buNone/>
            </a:pPr>
            <a:r>
              <a:rPr lang="nl-NL" b="1">
                <a:solidFill>
                  <a:schemeClr val="accent1"/>
                </a:solidFill>
              </a:rPr>
              <a:t>Persoonlijke bezittingen mogen worden doorzocht.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8D1D15-14C7-48C3-A63F-E4425613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707" y="4067604"/>
            <a:ext cx="1924050" cy="19240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58EDDD-097C-4178-BD71-E5075A15F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110" y="2290717"/>
            <a:ext cx="19431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Het terrein oprijden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0" indent="0" rtl="0">
              <a:buNone/>
            </a:pPr>
            <a:r>
              <a:rPr lang="nl-NL" b="1" dirty="0">
                <a:solidFill>
                  <a:schemeClr val="accent1"/>
                </a:solidFill>
              </a:rPr>
              <a:t>Er wordt geen enkel voertuig op het terrein toegelaten zonder een voorafgaande toelating.</a:t>
            </a:r>
            <a:br>
              <a:rPr lang="fr-FR" b="1" dirty="0">
                <a:solidFill>
                  <a:schemeClr val="accent1"/>
                </a:solidFill>
              </a:rPr>
            </a:br>
            <a:endParaRPr lang="fr-FR" b="1" dirty="0">
              <a:solidFill>
                <a:schemeClr val="accent1"/>
              </a:solidFill>
            </a:endParaRPr>
          </a:p>
          <a:p>
            <a:pPr rtl="0"/>
            <a:r>
              <a:rPr lang="nl-NL" dirty="0"/>
              <a:t>Persoonlijke voertuigen worden op de parking geparkeerd.</a:t>
            </a:r>
          </a:p>
          <a:p>
            <a:pPr rtl="0"/>
            <a:r>
              <a:rPr lang="nl-NL" dirty="0"/>
              <a:t>Personen</a:t>
            </a:r>
          </a:p>
          <a:p>
            <a:pPr lvl="1" rtl="0"/>
            <a:r>
              <a:rPr lang="nl-NL" dirty="0"/>
              <a:t>gebruiken het voetpad tussen de parking en het onthaalgebouw (B25) waar ze:</a:t>
            </a:r>
          </a:p>
          <a:p>
            <a:pPr lvl="2" rtl="0"/>
            <a:r>
              <a:rPr lang="nl-NL" dirty="0"/>
              <a:t>zich bij de bewaker identificeren en hun identiteitsbewijs omwisselen tegen een toegangsbadge;</a:t>
            </a:r>
          </a:p>
          <a:p>
            <a:pPr lvl="2" rtl="0"/>
            <a:r>
              <a:rPr lang="nl-NL" dirty="0"/>
              <a:t>zich aan een RX-controle en een eventuele fouillering onderwerpen.</a:t>
            </a:r>
          </a:p>
          <a:p>
            <a:pPr lvl="1" rtl="0"/>
            <a:r>
              <a:rPr lang="nl-NL" sz="2100" dirty="0"/>
              <a:t>verlaten het gebouw B25 en houden hun badge voor de lezer van het draaihek dat toegang geeft tot de site en voeren hun geheime code in.</a:t>
            </a:r>
          </a:p>
        </p:txBody>
      </p:sp>
    </p:spTree>
    <p:extLst>
      <p:ext uri="{BB962C8B-B14F-4D97-AF65-F5344CB8AC3E}">
        <p14:creationId xmlns:p14="http://schemas.microsoft.com/office/powerpoint/2010/main" val="22951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Het terrein oprijden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rtl="0">
              <a:buNone/>
            </a:pPr>
            <a:r>
              <a:rPr lang="nl-NL" b="1">
                <a:solidFill>
                  <a:schemeClr val="accent1"/>
                </a:solidFill>
              </a:rPr>
              <a:t>Iedere bestuurder van een op de site toegelaten voertuig...</a:t>
            </a:r>
          </a:p>
          <a:p>
            <a:pPr marL="0" indent="0">
              <a:buNone/>
            </a:pPr>
            <a:endParaRPr lang="fr-BE" sz="1600" dirty="0">
              <a:solidFill>
                <a:srgbClr val="9C9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rtl="0">
              <a:spcAft>
                <a:spcPts val="600"/>
              </a:spcAft>
            </a:pPr>
            <a:r>
              <a:rPr lang="nl-NL"/>
              <a:t>zet de passagiers af op de parking voor de voetgangersingang;</a:t>
            </a:r>
          </a:p>
          <a:p>
            <a:pPr rtl="0">
              <a:spcAft>
                <a:spcPts val="600"/>
              </a:spcAft>
            </a:pPr>
            <a:r>
              <a:rPr lang="nl-NL"/>
              <a:t>moet zich aanmelden voor het voertuigtoegangssas;</a:t>
            </a:r>
          </a:p>
          <a:p>
            <a:pPr rtl="0">
              <a:spcAft>
                <a:spcPts val="600"/>
              </a:spcAft>
            </a:pPr>
            <a:r>
              <a:rPr lang="nl-NL"/>
              <a:t>moet zich houden aan de richtlijnen van de G4S-agent.</a:t>
            </a:r>
          </a:p>
        </p:txBody>
      </p:sp>
    </p:spTree>
    <p:extLst>
      <p:ext uri="{BB962C8B-B14F-4D97-AF65-F5344CB8AC3E}">
        <p14:creationId xmlns:p14="http://schemas.microsoft.com/office/powerpoint/2010/main" val="28715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Het terrein verlaten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10687484" cy="4384293"/>
          </a:xfrm>
        </p:spPr>
        <p:txBody>
          <a:bodyPr>
            <a:normAutofit/>
          </a:bodyPr>
          <a:lstStyle/>
          <a:p>
            <a:pPr rtl="0"/>
            <a:r>
              <a:rPr lang="nl-NL"/>
              <a:t>De voetgangers nemen de omgekeerde weg van de toegang, begeven zich naar het onthaalgebouw via de hoofddeur en halen er hun persoonlijke spullen op. </a:t>
            </a:r>
          </a:p>
          <a:p>
            <a:endParaRPr lang="fr-BE" dirty="0"/>
          </a:p>
          <a:p>
            <a:pPr rtl="0"/>
            <a:r>
              <a:rPr lang="nl-NL"/>
              <a:t>De bestuurder van een voertuig...  </a:t>
            </a:r>
          </a:p>
          <a:p>
            <a:pPr lvl="1" rtl="0">
              <a:spcBef>
                <a:spcPts val="600"/>
              </a:spcBef>
            </a:pPr>
            <a:r>
              <a:rPr lang="nl-NL"/>
              <a:t>zet de passagiers af voor de voetgangersingang;</a:t>
            </a:r>
          </a:p>
          <a:p>
            <a:pPr lvl="1" rtl="0">
              <a:spcBef>
                <a:spcPts val="600"/>
              </a:spcBef>
            </a:pPr>
            <a:r>
              <a:rPr lang="nl-NL"/>
              <a:t>meldt zich aan voor het eerste rode licht, belt en wacht tot het groen is;</a:t>
            </a:r>
          </a:p>
          <a:p>
            <a:pPr lvl="1" rtl="0">
              <a:spcBef>
                <a:spcPts val="600"/>
              </a:spcBef>
            </a:pPr>
            <a:r>
              <a:rPr lang="nl-NL"/>
              <a:t>begeeft zich naar het tweede rode licht en wacht tot het sas wordt geopend;</a:t>
            </a:r>
          </a:p>
          <a:p>
            <a:pPr lvl="1" rtl="0">
              <a:spcBef>
                <a:spcPts val="600"/>
              </a:spcBef>
            </a:pPr>
            <a:r>
              <a:rPr lang="nl-NL"/>
              <a:t>rijdt met het voertuig in het sas;</a:t>
            </a:r>
          </a:p>
          <a:p>
            <a:pPr lvl="1" rtl="0">
              <a:spcBef>
                <a:spcPts val="600"/>
              </a:spcBef>
            </a:pPr>
            <a:r>
              <a:rPr lang="nl-NL"/>
              <a:t>toont zijn badge en voert zijn geheime code in;</a:t>
            </a:r>
          </a:p>
          <a:p>
            <a:pPr lvl="1" rtl="0">
              <a:spcBef>
                <a:spcPts val="600"/>
              </a:spcBef>
            </a:pPr>
            <a:r>
              <a:rPr lang="nl-NL"/>
              <a:t>verlaat het terrein.</a:t>
            </a:r>
          </a:p>
        </p:txBody>
      </p:sp>
    </p:spTree>
    <p:extLst>
      <p:ext uri="{BB962C8B-B14F-4D97-AF65-F5344CB8AC3E}">
        <p14:creationId xmlns:p14="http://schemas.microsoft.com/office/powerpoint/2010/main" val="23318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IRE">
      <a:dk1>
        <a:srgbClr val="00205C"/>
      </a:dk1>
      <a:lt1>
        <a:sysClr val="window" lastClr="FFFFFF"/>
      </a:lt1>
      <a:dk2>
        <a:srgbClr val="002060"/>
      </a:dk2>
      <a:lt2>
        <a:srgbClr val="FFFFFF"/>
      </a:lt2>
      <a:accent1>
        <a:srgbClr val="B4BD10"/>
      </a:accent1>
      <a:accent2>
        <a:srgbClr val="00205C"/>
      </a:accent2>
      <a:accent3>
        <a:srgbClr val="D8D8D8"/>
      </a:accent3>
      <a:accent4>
        <a:srgbClr val="B4BD10"/>
      </a:accent4>
      <a:accent5>
        <a:srgbClr val="00205C"/>
      </a:accent5>
      <a:accent6>
        <a:srgbClr val="D8D8D8"/>
      </a:accent6>
      <a:hlink>
        <a:srgbClr val="00205C"/>
      </a:hlink>
      <a:folHlink>
        <a:srgbClr val="B4BD1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fb589ca4-3662-40b4-a29d-643516eb67b4" origin="userSelected"/>
</file>

<file path=customXml/itemProps1.xml><?xml version="1.0" encoding="utf-8"?>
<ds:datastoreItem xmlns:ds="http://schemas.openxmlformats.org/officeDocument/2006/customXml" ds:itemID="{8C30EE0C-93B6-4C1F-99E7-F4C13EC46E8C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IRE</Template>
  <TotalTime>5255</TotalTime>
  <Words>1520</Words>
  <Application>Microsoft Office PowerPoint</Application>
  <PresentationFormat>Grand écran</PresentationFormat>
  <Paragraphs>274</Paragraphs>
  <Slides>35</Slides>
  <Notes>35</Notes>
  <HiddenSlides>0</HiddenSlides>
  <MMClips>4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50" baseType="lpstr">
      <vt:lpstr>Arial</vt:lpstr>
      <vt:lpstr>Calibri</vt:lpstr>
      <vt:lpstr>Calibri Light</vt:lpstr>
      <vt:lpstr>DIN</vt:lpstr>
      <vt:lpstr>Din bold</vt:lpstr>
      <vt:lpstr>DIN Medium</vt:lpstr>
      <vt:lpstr>DIN Next LT Pro</vt:lpstr>
      <vt:lpstr>DIN Next LT Pro Bold Condensed</vt:lpstr>
      <vt:lpstr>DIN Next LT Pro Light</vt:lpstr>
      <vt:lpstr>DIN Next LT Pro Light Condensed</vt:lpstr>
      <vt:lpstr>DIN Next LT Pro Medium Cond</vt:lpstr>
      <vt:lpstr>DINNextLTPro-Medium</vt:lpstr>
      <vt:lpstr>DINNextLTPro-Regular</vt:lpstr>
      <vt:lpstr>Tahoma</vt:lpstr>
      <vt:lpstr>Thème Office</vt:lpstr>
      <vt:lpstr>Conventionele veiligheid</vt:lpstr>
      <vt:lpstr>Punten die in het kader  van deze opleiding aan bod komen</vt:lpstr>
      <vt:lpstr>Algemeen geldende regels op het terrein van Fleurus</vt:lpstr>
      <vt:lpstr>Algemene toegangsregels</vt:lpstr>
      <vt:lpstr>Algemene toegangsregels</vt:lpstr>
      <vt:lpstr>Algemene toegangsregels</vt:lpstr>
      <vt:lpstr>Het terrein oprijden</vt:lpstr>
      <vt:lpstr>Het terrein oprijden</vt:lpstr>
      <vt:lpstr>Het terrein verlaten</vt:lpstr>
      <vt:lpstr>Naleving van het verkeersreglement</vt:lpstr>
      <vt:lpstr>Signalisatiekleuren en -vormen</vt:lpstr>
      <vt:lpstr>Houding en gedrag</vt:lpstr>
      <vt:lpstr>Rookverbod</vt:lpstr>
      <vt:lpstr>IT-veiligheid</vt:lpstr>
      <vt:lpstr>Milieu</vt:lpstr>
      <vt:lpstr>Regels verbonden aan de specificiteit van de werkzaamheden bij het IRE</vt:lpstr>
      <vt:lpstr>Gebruik van de toegangsbadge</vt:lpstr>
      <vt:lpstr>Werven</vt:lpstr>
      <vt:lpstr>Werven</vt:lpstr>
      <vt:lpstr>Brandpreventie</vt:lpstr>
      <vt:lpstr>Asbest</vt:lpstr>
      <vt:lpstr>Werken in de gecontroleerde zone</vt:lpstr>
      <vt:lpstr>Elektrisch risico</vt:lpstr>
      <vt:lpstr>Chemische producten</vt:lpstr>
      <vt:lpstr>Chemische producten</vt:lpstr>
      <vt:lpstr>Persoonlijke beschermingen</vt:lpstr>
      <vt:lpstr>Persoonlijke beschermingen</vt:lpstr>
      <vt:lpstr>Richtlijnen in noodsituaties</vt:lpstr>
      <vt:lpstr>In noodsituaties</vt:lpstr>
      <vt:lpstr>Bij brandalarm</vt:lpstr>
      <vt:lpstr>Bij een radiologisch alarm</vt:lpstr>
      <vt:lpstr>Bij een radiologisch alarm</vt:lpstr>
      <vt:lpstr>Bij een radiologisch alarm</vt:lpstr>
      <vt:lpstr>Bedankt voor je aandacht!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Chassard</dc:creator>
  <cp:lastModifiedBy>NUOTATORE Pierina</cp:lastModifiedBy>
  <cp:revision>140</cp:revision>
  <dcterms:created xsi:type="dcterms:W3CDTF">2019-10-10T10:49:44Z</dcterms:created>
  <dcterms:modified xsi:type="dcterms:W3CDTF">2024-02-13T06:19:56Z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d0990958-2e14-4912-8b78-894acbc65a9b</vt:lpwstr>
  </property>
  <property fmtid="{D5CDD505-2E9C-101B-9397-08002B2CF9AE}" pid="3" name="bjDocumentSecurityLabel">
    <vt:lpwstr>This item has no classification</vt:lpwstr>
  </property>
  <property fmtid="{D5CDD505-2E9C-101B-9397-08002B2CF9AE}" pid="4" name="bjSaver">
    <vt:lpwstr>oNcbaNVq/FznXalRt6UTjaNzoa93APDC</vt:lpwstr>
  </property>
</Properties>
</file>