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0"/>
  </p:notesMasterIdLst>
  <p:handoutMasterIdLst>
    <p:handoutMasterId r:id="rId51"/>
  </p:handoutMasterIdLst>
  <p:sldIdLst>
    <p:sldId id="257" r:id="rId3"/>
    <p:sldId id="259" r:id="rId4"/>
    <p:sldId id="261" r:id="rId5"/>
    <p:sldId id="364" r:id="rId6"/>
    <p:sldId id="262" r:id="rId7"/>
    <p:sldId id="263" r:id="rId8"/>
    <p:sldId id="358" r:id="rId9"/>
    <p:sldId id="265" r:id="rId10"/>
    <p:sldId id="266" r:id="rId11"/>
    <p:sldId id="267" r:id="rId12"/>
    <p:sldId id="268" r:id="rId13"/>
    <p:sldId id="269" r:id="rId14"/>
    <p:sldId id="270" r:id="rId15"/>
    <p:sldId id="271" r:id="rId16"/>
    <p:sldId id="272" r:id="rId17"/>
    <p:sldId id="365" r:id="rId18"/>
    <p:sldId id="274" r:id="rId19"/>
    <p:sldId id="275" r:id="rId20"/>
    <p:sldId id="276" r:id="rId21"/>
    <p:sldId id="277" r:id="rId22"/>
    <p:sldId id="278" r:id="rId23"/>
    <p:sldId id="280" r:id="rId24"/>
    <p:sldId id="281" r:id="rId25"/>
    <p:sldId id="282" r:id="rId26"/>
    <p:sldId id="359" r:id="rId27"/>
    <p:sldId id="366" r:id="rId28"/>
    <p:sldId id="367" r:id="rId29"/>
    <p:sldId id="363" r:id="rId30"/>
    <p:sldId id="368" r:id="rId31"/>
    <p:sldId id="288" r:id="rId32"/>
    <p:sldId id="289" r:id="rId33"/>
    <p:sldId id="290" r:id="rId34"/>
    <p:sldId id="362" r:id="rId35"/>
    <p:sldId id="292" r:id="rId36"/>
    <p:sldId id="356" r:id="rId37"/>
    <p:sldId id="355" r:id="rId38"/>
    <p:sldId id="354" r:id="rId39"/>
    <p:sldId id="353" r:id="rId40"/>
    <p:sldId id="352" r:id="rId41"/>
    <p:sldId id="369" r:id="rId42"/>
    <p:sldId id="303" r:id="rId43"/>
    <p:sldId id="349" r:id="rId44"/>
    <p:sldId id="296" r:id="rId45"/>
    <p:sldId id="295" r:id="rId46"/>
    <p:sldId id="294" r:id="rId47"/>
    <p:sldId id="293" r:id="rId48"/>
    <p:sldId id="357"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D10"/>
    <a:srgbClr val="1E2B50"/>
    <a:srgbClr val="484E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0" autoAdjust="0"/>
    <p:restoredTop sz="94558" autoAdjust="0"/>
  </p:normalViewPr>
  <p:slideViewPr>
    <p:cSldViewPr snapToGrid="0">
      <p:cViewPr varScale="1">
        <p:scale>
          <a:sx n="46" d="100"/>
          <a:sy n="46" d="100"/>
        </p:scale>
        <p:origin x="994" y="38"/>
      </p:cViewPr>
      <p:guideLst/>
    </p:cSldViewPr>
  </p:slideViewPr>
  <p:notesTextViewPr>
    <p:cViewPr>
      <p:scale>
        <a:sx n="3" d="2"/>
        <a:sy n="3" d="2"/>
      </p:scale>
      <p:origin x="0" y="0"/>
    </p:cViewPr>
  </p:notesText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52894AD-3D5F-4D01-B38A-60D77913A5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C3575BF2-0916-4459-8458-43BAD7A810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230B7-4C10-4214-A0C3-7B8A9D5C2F4D}" type="datetimeFigureOut">
              <a:rPr lang="fr-BE" smtClean="0"/>
              <a:t>15/04/2024</a:t>
            </a:fld>
            <a:endParaRPr lang="fr-BE"/>
          </a:p>
        </p:txBody>
      </p:sp>
      <p:sp>
        <p:nvSpPr>
          <p:cNvPr id="4" name="Espace réservé du pied de page 3">
            <a:extLst>
              <a:ext uri="{FF2B5EF4-FFF2-40B4-BE49-F238E27FC236}">
                <a16:creationId xmlns:a16="http://schemas.microsoft.com/office/drawing/2014/main" id="{20C091FE-C675-4BD3-95C6-7E993CAFD2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152A5215-F358-4254-A07E-999C9BC129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A14543-0265-4ED4-83B3-E244C3119938}" type="slidenum">
              <a:rPr lang="fr-BE" smtClean="0"/>
              <a:t>‹N°›</a:t>
            </a:fld>
            <a:endParaRPr lang="fr-BE"/>
          </a:p>
        </p:txBody>
      </p:sp>
    </p:spTree>
    <p:extLst>
      <p:ext uri="{BB962C8B-B14F-4D97-AF65-F5344CB8AC3E}">
        <p14:creationId xmlns:p14="http://schemas.microsoft.com/office/powerpoint/2010/main" val="184562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D52D3-27F9-46F3-A62A-144996B99074}" type="datetimeFigureOut">
              <a:rPr lang="fr-BE" smtClean="0"/>
              <a:t>15/04/2024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78E1C-5E42-49DD-8B8E-491E060065C9}" type="slidenum">
              <a:rPr lang="fr-BE" smtClean="0"/>
              <a:t>‹N°›</a:t>
            </a:fld>
            <a:endParaRPr lang="fr-BE"/>
          </a:p>
        </p:txBody>
      </p:sp>
    </p:spTree>
    <p:extLst>
      <p:ext uri="{BB962C8B-B14F-4D97-AF65-F5344CB8AC3E}">
        <p14:creationId xmlns:p14="http://schemas.microsoft.com/office/powerpoint/2010/main" val="135446833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a:t>
            </a:fld>
            <a:endParaRPr/>
          </a:p>
        </p:txBody>
      </p:sp>
    </p:spTree>
    <p:extLst>
      <p:ext uri="{BB962C8B-B14F-4D97-AF65-F5344CB8AC3E}">
        <p14:creationId xmlns:p14="http://schemas.microsoft.com/office/powerpoint/2010/main" val="324964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10</a:t>
            </a:fld>
            <a:endParaRPr/>
          </a:p>
        </p:txBody>
      </p:sp>
    </p:spTree>
    <p:extLst>
      <p:ext uri="{BB962C8B-B14F-4D97-AF65-F5344CB8AC3E}">
        <p14:creationId xmlns:p14="http://schemas.microsoft.com/office/powerpoint/2010/main" val="377250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11</a:t>
            </a:fld>
            <a:endParaRPr/>
          </a:p>
        </p:txBody>
      </p:sp>
    </p:spTree>
    <p:extLst>
      <p:ext uri="{BB962C8B-B14F-4D97-AF65-F5344CB8AC3E}">
        <p14:creationId xmlns:p14="http://schemas.microsoft.com/office/powerpoint/2010/main" val="289581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12</a:t>
            </a:fld>
            <a:endParaRPr/>
          </a:p>
        </p:txBody>
      </p:sp>
    </p:spTree>
    <p:extLst>
      <p:ext uri="{BB962C8B-B14F-4D97-AF65-F5344CB8AC3E}">
        <p14:creationId xmlns:p14="http://schemas.microsoft.com/office/powerpoint/2010/main" val="348974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13</a:t>
            </a:fld>
            <a:endParaRPr/>
          </a:p>
        </p:txBody>
      </p:sp>
    </p:spTree>
    <p:extLst>
      <p:ext uri="{BB962C8B-B14F-4D97-AF65-F5344CB8AC3E}">
        <p14:creationId xmlns:p14="http://schemas.microsoft.com/office/powerpoint/2010/main" val="421113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14</a:t>
            </a:fld>
            <a:endParaRPr/>
          </a:p>
        </p:txBody>
      </p:sp>
    </p:spTree>
    <p:extLst>
      <p:ext uri="{BB962C8B-B14F-4D97-AF65-F5344CB8AC3E}">
        <p14:creationId xmlns:p14="http://schemas.microsoft.com/office/powerpoint/2010/main" val="390259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15</a:t>
            </a:fld>
            <a:endParaRPr/>
          </a:p>
        </p:txBody>
      </p:sp>
    </p:spTree>
    <p:extLst>
      <p:ext uri="{BB962C8B-B14F-4D97-AF65-F5344CB8AC3E}">
        <p14:creationId xmlns:p14="http://schemas.microsoft.com/office/powerpoint/2010/main" val="332934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16</a:t>
            </a:fld>
            <a:endParaRPr/>
          </a:p>
        </p:txBody>
      </p:sp>
    </p:spTree>
    <p:extLst>
      <p:ext uri="{BB962C8B-B14F-4D97-AF65-F5344CB8AC3E}">
        <p14:creationId xmlns:p14="http://schemas.microsoft.com/office/powerpoint/2010/main" val="3982397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17</a:t>
            </a:fld>
            <a:endParaRPr/>
          </a:p>
        </p:txBody>
      </p:sp>
    </p:spTree>
    <p:extLst>
      <p:ext uri="{BB962C8B-B14F-4D97-AF65-F5344CB8AC3E}">
        <p14:creationId xmlns:p14="http://schemas.microsoft.com/office/powerpoint/2010/main" val="242518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18</a:t>
            </a:fld>
            <a:endParaRPr/>
          </a:p>
        </p:txBody>
      </p:sp>
    </p:spTree>
    <p:extLst>
      <p:ext uri="{BB962C8B-B14F-4D97-AF65-F5344CB8AC3E}">
        <p14:creationId xmlns:p14="http://schemas.microsoft.com/office/powerpoint/2010/main" val="3038893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19</a:t>
            </a:fld>
            <a:endParaRPr/>
          </a:p>
        </p:txBody>
      </p:sp>
    </p:spTree>
    <p:extLst>
      <p:ext uri="{BB962C8B-B14F-4D97-AF65-F5344CB8AC3E}">
        <p14:creationId xmlns:p14="http://schemas.microsoft.com/office/powerpoint/2010/main" val="32928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a:t>
            </a:fld>
            <a:endParaRPr/>
          </a:p>
        </p:txBody>
      </p:sp>
    </p:spTree>
    <p:extLst>
      <p:ext uri="{BB962C8B-B14F-4D97-AF65-F5344CB8AC3E}">
        <p14:creationId xmlns:p14="http://schemas.microsoft.com/office/powerpoint/2010/main" val="885211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20</a:t>
            </a:fld>
            <a:endParaRPr/>
          </a:p>
        </p:txBody>
      </p:sp>
    </p:spTree>
    <p:extLst>
      <p:ext uri="{BB962C8B-B14F-4D97-AF65-F5344CB8AC3E}">
        <p14:creationId xmlns:p14="http://schemas.microsoft.com/office/powerpoint/2010/main" val="384414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21</a:t>
            </a:fld>
            <a:endParaRPr/>
          </a:p>
        </p:txBody>
      </p:sp>
    </p:spTree>
    <p:extLst>
      <p:ext uri="{BB962C8B-B14F-4D97-AF65-F5344CB8AC3E}">
        <p14:creationId xmlns:p14="http://schemas.microsoft.com/office/powerpoint/2010/main" val="194891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22</a:t>
            </a:fld>
            <a:endParaRPr/>
          </a:p>
        </p:txBody>
      </p:sp>
    </p:spTree>
    <p:extLst>
      <p:ext uri="{BB962C8B-B14F-4D97-AF65-F5344CB8AC3E}">
        <p14:creationId xmlns:p14="http://schemas.microsoft.com/office/powerpoint/2010/main" val="1157094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23</a:t>
            </a:fld>
            <a:endParaRPr/>
          </a:p>
        </p:txBody>
      </p:sp>
    </p:spTree>
    <p:extLst>
      <p:ext uri="{BB962C8B-B14F-4D97-AF65-F5344CB8AC3E}">
        <p14:creationId xmlns:p14="http://schemas.microsoft.com/office/powerpoint/2010/main" val="588461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24</a:t>
            </a:fld>
            <a:endParaRPr/>
          </a:p>
        </p:txBody>
      </p:sp>
    </p:spTree>
    <p:extLst>
      <p:ext uri="{BB962C8B-B14F-4D97-AF65-F5344CB8AC3E}">
        <p14:creationId xmlns:p14="http://schemas.microsoft.com/office/powerpoint/2010/main" val="4173170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25</a:t>
            </a:fld>
            <a:endParaRPr/>
          </a:p>
        </p:txBody>
      </p:sp>
    </p:spTree>
    <p:extLst>
      <p:ext uri="{BB962C8B-B14F-4D97-AF65-F5344CB8AC3E}">
        <p14:creationId xmlns:p14="http://schemas.microsoft.com/office/powerpoint/2010/main" val="46037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26</a:t>
            </a:fld>
            <a:endParaRPr/>
          </a:p>
        </p:txBody>
      </p:sp>
    </p:spTree>
    <p:extLst>
      <p:ext uri="{BB962C8B-B14F-4D97-AF65-F5344CB8AC3E}">
        <p14:creationId xmlns:p14="http://schemas.microsoft.com/office/powerpoint/2010/main" val="2540153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27</a:t>
            </a:fld>
            <a:endParaRPr/>
          </a:p>
        </p:txBody>
      </p:sp>
    </p:spTree>
    <p:extLst>
      <p:ext uri="{BB962C8B-B14F-4D97-AF65-F5344CB8AC3E}">
        <p14:creationId xmlns:p14="http://schemas.microsoft.com/office/powerpoint/2010/main" val="1294476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28</a:t>
            </a:fld>
            <a:endParaRPr/>
          </a:p>
        </p:txBody>
      </p:sp>
    </p:spTree>
    <p:extLst>
      <p:ext uri="{BB962C8B-B14F-4D97-AF65-F5344CB8AC3E}">
        <p14:creationId xmlns:p14="http://schemas.microsoft.com/office/powerpoint/2010/main" val="3210117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29</a:t>
            </a:fld>
            <a:endParaRPr/>
          </a:p>
        </p:txBody>
      </p:sp>
    </p:spTree>
    <p:extLst>
      <p:ext uri="{BB962C8B-B14F-4D97-AF65-F5344CB8AC3E}">
        <p14:creationId xmlns:p14="http://schemas.microsoft.com/office/powerpoint/2010/main" val="237505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a:t>
            </a:fld>
            <a:endParaRPr/>
          </a:p>
        </p:txBody>
      </p:sp>
    </p:spTree>
    <p:extLst>
      <p:ext uri="{BB962C8B-B14F-4D97-AF65-F5344CB8AC3E}">
        <p14:creationId xmlns:p14="http://schemas.microsoft.com/office/powerpoint/2010/main" val="1864263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30</a:t>
            </a:fld>
            <a:endParaRPr/>
          </a:p>
        </p:txBody>
      </p:sp>
    </p:spTree>
    <p:extLst>
      <p:ext uri="{BB962C8B-B14F-4D97-AF65-F5344CB8AC3E}">
        <p14:creationId xmlns:p14="http://schemas.microsoft.com/office/powerpoint/2010/main" val="146580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31</a:t>
            </a:fld>
            <a:endParaRPr/>
          </a:p>
        </p:txBody>
      </p:sp>
    </p:spTree>
    <p:extLst>
      <p:ext uri="{BB962C8B-B14F-4D97-AF65-F5344CB8AC3E}">
        <p14:creationId xmlns:p14="http://schemas.microsoft.com/office/powerpoint/2010/main" val="372303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32</a:t>
            </a:fld>
            <a:endParaRPr/>
          </a:p>
        </p:txBody>
      </p:sp>
    </p:spTree>
    <p:extLst>
      <p:ext uri="{BB962C8B-B14F-4D97-AF65-F5344CB8AC3E}">
        <p14:creationId xmlns:p14="http://schemas.microsoft.com/office/powerpoint/2010/main" val="3906307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33</a:t>
            </a:fld>
            <a:endParaRPr/>
          </a:p>
        </p:txBody>
      </p:sp>
    </p:spTree>
    <p:extLst>
      <p:ext uri="{BB962C8B-B14F-4D97-AF65-F5344CB8AC3E}">
        <p14:creationId xmlns:p14="http://schemas.microsoft.com/office/powerpoint/2010/main" val="141435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34</a:t>
            </a:fld>
            <a:endParaRPr/>
          </a:p>
        </p:txBody>
      </p:sp>
    </p:spTree>
    <p:extLst>
      <p:ext uri="{BB962C8B-B14F-4D97-AF65-F5344CB8AC3E}">
        <p14:creationId xmlns:p14="http://schemas.microsoft.com/office/powerpoint/2010/main" val="1405419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35</a:t>
            </a:fld>
            <a:endParaRPr/>
          </a:p>
        </p:txBody>
      </p:sp>
    </p:spTree>
    <p:extLst>
      <p:ext uri="{BB962C8B-B14F-4D97-AF65-F5344CB8AC3E}">
        <p14:creationId xmlns:p14="http://schemas.microsoft.com/office/powerpoint/2010/main" val="351417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36</a:t>
            </a:fld>
            <a:endParaRPr/>
          </a:p>
        </p:txBody>
      </p:sp>
    </p:spTree>
    <p:extLst>
      <p:ext uri="{BB962C8B-B14F-4D97-AF65-F5344CB8AC3E}">
        <p14:creationId xmlns:p14="http://schemas.microsoft.com/office/powerpoint/2010/main" val="3436015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37</a:t>
            </a:fld>
            <a:endParaRPr/>
          </a:p>
        </p:txBody>
      </p:sp>
    </p:spTree>
    <p:extLst>
      <p:ext uri="{BB962C8B-B14F-4D97-AF65-F5344CB8AC3E}">
        <p14:creationId xmlns:p14="http://schemas.microsoft.com/office/powerpoint/2010/main" val="3780754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38</a:t>
            </a:fld>
            <a:endParaRPr/>
          </a:p>
        </p:txBody>
      </p:sp>
    </p:spTree>
    <p:extLst>
      <p:ext uri="{BB962C8B-B14F-4D97-AF65-F5344CB8AC3E}">
        <p14:creationId xmlns:p14="http://schemas.microsoft.com/office/powerpoint/2010/main" val="3224243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39</a:t>
            </a:fld>
            <a:endParaRPr/>
          </a:p>
        </p:txBody>
      </p:sp>
    </p:spTree>
    <p:extLst>
      <p:ext uri="{BB962C8B-B14F-4D97-AF65-F5344CB8AC3E}">
        <p14:creationId xmlns:p14="http://schemas.microsoft.com/office/powerpoint/2010/main" val="43985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a:t>
            </a:fld>
            <a:endParaRPr/>
          </a:p>
        </p:txBody>
      </p:sp>
    </p:spTree>
    <p:extLst>
      <p:ext uri="{BB962C8B-B14F-4D97-AF65-F5344CB8AC3E}">
        <p14:creationId xmlns:p14="http://schemas.microsoft.com/office/powerpoint/2010/main" val="1370160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40</a:t>
            </a:fld>
            <a:endParaRPr/>
          </a:p>
        </p:txBody>
      </p:sp>
    </p:spTree>
    <p:extLst>
      <p:ext uri="{BB962C8B-B14F-4D97-AF65-F5344CB8AC3E}">
        <p14:creationId xmlns:p14="http://schemas.microsoft.com/office/powerpoint/2010/main" val="2504222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41</a:t>
            </a:fld>
            <a:endParaRPr/>
          </a:p>
        </p:txBody>
      </p:sp>
    </p:spTree>
    <p:extLst>
      <p:ext uri="{BB962C8B-B14F-4D97-AF65-F5344CB8AC3E}">
        <p14:creationId xmlns:p14="http://schemas.microsoft.com/office/powerpoint/2010/main" val="3423983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42</a:t>
            </a:fld>
            <a:endParaRPr/>
          </a:p>
        </p:txBody>
      </p:sp>
    </p:spTree>
    <p:extLst>
      <p:ext uri="{BB962C8B-B14F-4D97-AF65-F5344CB8AC3E}">
        <p14:creationId xmlns:p14="http://schemas.microsoft.com/office/powerpoint/2010/main" val="905196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43</a:t>
            </a:fld>
            <a:endParaRPr/>
          </a:p>
        </p:txBody>
      </p:sp>
    </p:spTree>
    <p:extLst>
      <p:ext uri="{BB962C8B-B14F-4D97-AF65-F5344CB8AC3E}">
        <p14:creationId xmlns:p14="http://schemas.microsoft.com/office/powerpoint/2010/main" val="1782750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44</a:t>
            </a:fld>
            <a:endParaRPr/>
          </a:p>
        </p:txBody>
      </p:sp>
    </p:spTree>
    <p:extLst>
      <p:ext uri="{BB962C8B-B14F-4D97-AF65-F5344CB8AC3E}">
        <p14:creationId xmlns:p14="http://schemas.microsoft.com/office/powerpoint/2010/main" val="524891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45</a:t>
            </a:fld>
            <a:endParaRPr/>
          </a:p>
        </p:txBody>
      </p:sp>
    </p:spTree>
    <p:extLst>
      <p:ext uri="{BB962C8B-B14F-4D97-AF65-F5344CB8AC3E}">
        <p14:creationId xmlns:p14="http://schemas.microsoft.com/office/powerpoint/2010/main" val="683640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46</a:t>
            </a:fld>
            <a:endParaRPr/>
          </a:p>
        </p:txBody>
      </p:sp>
    </p:spTree>
    <p:extLst>
      <p:ext uri="{BB962C8B-B14F-4D97-AF65-F5344CB8AC3E}">
        <p14:creationId xmlns:p14="http://schemas.microsoft.com/office/powerpoint/2010/main" val="3352340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47</a:t>
            </a:fld>
            <a:endParaRPr/>
          </a:p>
        </p:txBody>
      </p:sp>
    </p:spTree>
    <p:extLst>
      <p:ext uri="{BB962C8B-B14F-4D97-AF65-F5344CB8AC3E}">
        <p14:creationId xmlns:p14="http://schemas.microsoft.com/office/powerpoint/2010/main" val="337342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5</a:t>
            </a:fld>
            <a:endParaRPr/>
          </a:p>
        </p:txBody>
      </p:sp>
    </p:spTree>
    <p:extLst>
      <p:ext uri="{BB962C8B-B14F-4D97-AF65-F5344CB8AC3E}">
        <p14:creationId xmlns:p14="http://schemas.microsoft.com/office/powerpoint/2010/main" val="158429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6</a:t>
            </a:fld>
            <a:endParaRPr/>
          </a:p>
        </p:txBody>
      </p:sp>
    </p:spTree>
    <p:extLst>
      <p:ext uri="{BB962C8B-B14F-4D97-AF65-F5344CB8AC3E}">
        <p14:creationId xmlns:p14="http://schemas.microsoft.com/office/powerpoint/2010/main" val="28831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7</a:t>
            </a:fld>
            <a:endParaRPr/>
          </a:p>
        </p:txBody>
      </p:sp>
    </p:spTree>
    <p:extLst>
      <p:ext uri="{BB962C8B-B14F-4D97-AF65-F5344CB8AC3E}">
        <p14:creationId xmlns:p14="http://schemas.microsoft.com/office/powerpoint/2010/main" val="332728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8</a:t>
            </a:fld>
            <a:endParaRPr/>
          </a:p>
        </p:txBody>
      </p:sp>
    </p:spTree>
    <p:extLst>
      <p:ext uri="{BB962C8B-B14F-4D97-AF65-F5344CB8AC3E}">
        <p14:creationId xmlns:p14="http://schemas.microsoft.com/office/powerpoint/2010/main" val="343561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e l'en-tête 3"/>
          <p:cNvSpPr>
            <a:spLocks noGrp="1"/>
          </p:cNvSpPr>
          <p:nvPr>
            <p:ph type="hdr" sz="quarter"/>
          </p:nvPr>
        </p:nvSpPr>
        <p:spPr/>
        <p:txBody>
          <a:bodyPr/>
          <a:lstStyle/>
          <a:p>
            <a:endParaRPr lang="fr-BE"/>
          </a:p>
        </p:txBody>
      </p:sp>
      <p:sp>
        <p:nvSpPr>
          <p:cNvPr id="5" name="Espace réservé du pied de page 4"/>
          <p:cNvSpPr>
            <a:spLocks noGrp="1"/>
          </p:cNvSpPr>
          <p:nvPr>
            <p:ph type="ftr" sz="quarter" idx="4"/>
          </p:nvPr>
        </p:nvSpPr>
        <p:spPr/>
        <p:txBody>
          <a:bodyPr/>
          <a:lstStyle/>
          <a:p>
            <a:endParaRPr lang="fr-BE"/>
          </a:p>
        </p:txBody>
      </p:sp>
      <p:sp>
        <p:nvSpPr>
          <p:cNvPr id="6" name="Espace réservé du numéro de diapositive 5"/>
          <p:cNvSpPr>
            <a:spLocks noGrp="1"/>
          </p:cNvSpPr>
          <p:nvPr>
            <p:ph type="sldNum" sz="quarter" idx="5"/>
          </p:nvPr>
        </p:nvSpPr>
        <p:spPr/>
        <p:txBody>
          <a:bodyPr/>
          <a:lstStyle/>
          <a:p>
            <a:pPr rtl="0"/>
            <a:fld id="{18A78E1C-5E42-49DD-8B8E-491E060065C9}" type="slidenum">
              <a:rPr/>
              <a:t>9</a:t>
            </a:fld>
            <a:endParaRPr/>
          </a:p>
        </p:txBody>
      </p:sp>
    </p:spTree>
    <p:extLst>
      <p:ext uri="{BB962C8B-B14F-4D97-AF65-F5344CB8AC3E}">
        <p14:creationId xmlns:p14="http://schemas.microsoft.com/office/powerpoint/2010/main" val="3005449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500FB-0699-4312-A00A-3B017541C0DA}"/>
              </a:ext>
            </a:extLst>
          </p:cNvPr>
          <p:cNvSpPr>
            <a:spLocks noGrp="1"/>
          </p:cNvSpPr>
          <p:nvPr>
            <p:ph type="ctrTitle"/>
          </p:nvPr>
        </p:nvSpPr>
        <p:spPr>
          <a:xfrm>
            <a:off x="4484077" y="790575"/>
            <a:ext cx="7016261" cy="2387600"/>
          </a:xfrm>
          <a:prstGeom prst="rect">
            <a:avLst/>
          </a:prstGeom>
        </p:spPr>
        <p:txBody>
          <a:bodyPr anchor="ctr" anchorCtr="0">
            <a:normAutofit/>
          </a:bodyPr>
          <a:lstStyle>
            <a:lvl1pPr algn="r">
              <a:defRPr sz="4800" b="1" cap="all" baseline="0">
                <a:solidFill>
                  <a:schemeClr val="bg1"/>
                </a:solidFill>
                <a:effectLst/>
                <a:latin typeface="DIN Next LT Pro" panose="020B0503020203050203" pitchFamily="34" charset="0"/>
              </a:defRPr>
            </a:lvl1pPr>
          </a:lstStyle>
          <a:p>
            <a:r>
              <a:rPr lang="fr-FR" dirty="0"/>
              <a:t>Modifiez le style du titre</a:t>
            </a:r>
            <a:endParaRPr lang="fr-BE" dirty="0"/>
          </a:p>
        </p:txBody>
      </p:sp>
      <p:sp>
        <p:nvSpPr>
          <p:cNvPr id="4" name="Espace réservé du texte 2">
            <a:extLst>
              <a:ext uri="{FF2B5EF4-FFF2-40B4-BE49-F238E27FC236}">
                <a16:creationId xmlns:a16="http://schemas.microsoft.com/office/drawing/2014/main" id="{535D0161-4609-47C1-B766-0FE094153C88}"/>
              </a:ext>
            </a:extLst>
          </p:cNvPr>
          <p:cNvSpPr>
            <a:spLocks noGrp="1"/>
          </p:cNvSpPr>
          <p:nvPr>
            <p:ph type="body" idx="1" hasCustomPrompt="1"/>
          </p:nvPr>
        </p:nvSpPr>
        <p:spPr>
          <a:xfrm>
            <a:off x="4038784" y="4186518"/>
            <a:ext cx="4114431" cy="1604681"/>
          </a:xfrm>
        </p:spPr>
        <p:txBody>
          <a:bodyPr anchor="ctr">
            <a:noAutofit/>
          </a:bodyPr>
          <a:lstStyle>
            <a:lvl1pPr marL="0" indent="0">
              <a:buNone/>
              <a:defRPr sz="2400" b="0">
                <a:solidFill>
                  <a:schemeClr val="bg1"/>
                </a:solidFill>
                <a:latin typeface="DIN Next LT Pro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ajouter un sous-titre, une date, le nom du présentateur…</a:t>
            </a:r>
          </a:p>
        </p:txBody>
      </p:sp>
    </p:spTree>
    <p:extLst>
      <p:ext uri="{BB962C8B-B14F-4D97-AF65-F5344CB8AC3E}">
        <p14:creationId xmlns:p14="http://schemas.microsoft.com/office/powerpoint/2010/main" val="36237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sous-titres et puces">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C0FA5EB-465D-4E29-AABF-B3CA794E2FD6}"/>
              </a:ext>
            </a:extLst>
          </p:cNvPr>
          <p:cNvPicPr>
            <a:picLocks noChangeAspect="1"/>
          </p:cNvPicPr>
          <p:nvPr userDrawn="1"/>
        </p:nvPicPr>
        <p:blipFill>
          <a:blip r:embed="rId2"/>
          <a:stretch>
            <a:fillRect/>
          </a:stretch>
        </p:blipFill>
        <p:spPr>
          <a:xfrm>
            <a:off x="-8793" y="0"/>
            <a:ext cx="12192000" cy="6858000"/>
          </a:xfrm>
          <a:prstGeom prst="rect">
            <a:avLst/>
          </a:prstGeom>
        </p:spPr>
      </p:pic>
      <p:sp>
        <p:nvSpPr>
          <p:cNvPr id="11" name="Titre 1">
            <a:extLst>
              <a:ext uri="{FF2B5EF4-FFF2-40B4-BE49-F238E27FC236}">
                <a16:creationId xmlns:a16="http://schemas.microsoft.com/office/drawing/2014/main" id="{56D92824-2D74-4926-8481-08064D022625}"/>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12" name="Espace réservé du texte 2">
            <a:extLst>
              <a:ext uri="{FF2B5EF4-FFF2-40B4-BE49-F238E27FC236}">
                <a16:creationId xmlns:a16="http://schemas.microsoft.com/office/drawing/2014/main" id="{B2F33FF1-CA83-46D8-AEFE-D0374DDECC03}"/>
              </a:ext>
            </a:extLst>
          </p:cNvPr>
          <p:cNvSpPr>
            <a:spLocks noGrp="1"/>
          </p:cNvSpPr>
          <p:nvPr>
            <p:ph type="body" idx="11" hasCustomPrompt="1"/>
          </p:nvPr>
        </p:nvSpPr>
        <p:spPr>
          <a:xfrm>
            <a:off x="1013698" y="2319721"/>
            <a:ext cx="5064372" cy="638665"/>
          </a:xfrm>
        </p:spPr>
        <p:txBody>
          <a:bodyPr anchor="ctr">
            <a:normAutofit/>
          </a:bodyPr>
          <a:lstStyle>
            <a:lvl1pPr marL="0" indent="0">
              <a:buNone/>
              <a:defRPr lang="fr-FR" sz="2400" b="1" kern="1200" cap="none" baseline="0" dirty="0">
                <a:solidFill>
                  <a:srgbClr val="1E2B50"/>
                </a:solidFill>
                <a:latin typeface="DINNextLTPro-Medium"/>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fr-FR" dirty="0"/>
              <a:t>Modifiez le sous-titre</a:t>
            </a:r>
          </a:p>
        </p:txBody>
      </p:sp>
      <p:sp>
        <p:nvSpPr>
          <p:cNvPr id="13" name="Espace réservé du texte 2">
            <a:extLst>
              <a:ext uri="{FF2B5EF4-FFF2-40B4-BE49-F238E27FC236}">
                <a16:creationId xmlns:a16="http://schemas.microsoft.com/office/drawing/2014/main" id="{30066817-62EA-4E5E-B76D-D39051265F74}"/>
              </a:ext>
            </a:extLst>
          </p:cNvPr>
          <p:cNvSpPr>
            <a:spLocks noGrp="1"/>
          </p:cNvSpPr>
          <p:nvPr>
            <p:ph type="body" idx="12" hasCustomPrompt="1"/>
          </p:nvPr>
        </p:nvSpPr>
        <p:spPr>
          <a:xfrm>
            <a:off x="6325286" y="2319721"/>
            <a:ext cx="5064372" cy="638665"/>
          </a:xfrm>
        </p:spPr>
        <p:txBody>
          <a:bodyPr anchor="ctr"/>
          <a:lstStyle>
            <a:lvl1pPr marL="0" indent="0">
              <a:buNone/>
              <a:defRPr sz="2400" b="1" cap="none" baseline="0">
                <a:solidFill>
                  <a:srgbClr val="1E2B50"/>
                </a:solidFill>
                <a:latin typeface="DINNextLTPro-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 sous-titre</a:t>
            </a:r>
          </a:p>
        </p:txBody>
      </p:sp>
      <p:sp>
        <p:nvSpPr>
          <p:cNvPr id="14" name="Espace réservé du texte 3">
            <a:extLst>
              <a:ext uri="{FF2B5EF4-FFF2-40B4-BE49-F238E27FC236}">
                <a16:creationId xmlns:a16="http://schemas.microsoft.com/office/drawing/2014/main" id="{7338B427-4657-4841-BB1B-610B87E2FB71}"/>
              </a:ext>
            </a:extLst>
          </p:cNvPr>
          <p:cNvSpPr>
            <a:spLocks noGrp="1"/>
          </p:cNvSpPr>
          <p:nvPr>
            <p:ph type="body" sz="quarter" idx="15" hasCustomPrompt="1"/>
          </p:nvPr>
        </p:nvSpPr>
        <p:spPr>
          <a:xfrm>
            <a:off x="1013697" y="3133881"/>
            <a:ext cx="5073337" cy="3069597"/>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sp>
        <p:nvSpPr>
          <p:cNvPr id="16" name="Espace réservé du texte 3">
            <a:extLst>
              <a:ext uri="{FF2B5EF4-FFF2-40B4-BE49-F238E27FC236}">
                <a16:creationId xmlns:a16="http://schemas.microsoft.com/office/drawing/2014/main" id="{DFFD6613-1AB6-4D46-BB8B-0EF47DDB7512}"/>
              </a:ext>
            </a:extLst>
          </p:cNvPr>
          <p:cNvSpPr>
            <a:spLocks noGrp="1"/>
          </p:cNvSpPr>
          <p:nvPr>
            <p:ph type="body" sz="quarter" idx="16" hasCustomPrompt="1"/>
          </p:nvPr>
        </p:nvSpPr>
        <p:spPr>
          <a:xfrm>
            <a:off x="6325286" y="3133880"/>
            <a:ext cx="5064372" cy="3069597"/>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8" name="Image 17">
            <a:extLst>
              <a:ext uri="{FF2B5EF4-FFF2-40B4-BE49-F238E27FC236}">
                <a16:creationId xmlns:a16="http://schemas.microsoft.com/office/drawing/2014/main" id="{08425B29-0FE3-4EAD-83D9-C35FC5D16F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9578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B64882B-DDC1-485F-95B5-FDEF63B21C6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Image 2">
            <a:extLst>
              <a:ext uri="{FF2B5EF4-FFF2-40B4-BE49-F238E27FC236}">
                <a16:creationId xmlns:a16="http://schemas.microsoft.com/office/drawing/2014/main" id="{46FBEE5B-9286-49D0-9B95-9F08272406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208178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Fi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DD871BE-0603-4B85-8BC8-24D3B821A947}"/>
              </a:ext>
            </a:extLst>
          </p:cNvPr>
          <p:cNvSpPr/>
          <p:nvPr userDrawn="1"/>
        </p:nvSpPr>
        <p:spPr>
          <a:xfrm>
            <a:off x="586291" y="5981502"/>
            <a:ext cx="2508180" cy="553998"/>
          </a:xfrm>
          <a:prstGeom prst="rect">
            <a:avLst/>
          </a:prstGeom>
          <a:ln w="12700">
            <a:miter lim="400000"/>
          </a:ln>
          <a:extLst>
            <a:ext uri="{C572A759-6A51-4108-AA02-DFA0A04FC94B}">
              <ma14:wrappingTextBoxFlag xmlns:c="http://schemas.openxmlformats.org/drawingml/2006/chart" xmlns:c15="http://schemas.microsoft.com/office/drawing/2012/chart" xmlns="" xmlns:ma14="http://schemas.microsoft.com/office/mac/drawingml/2011/main" val="1"/>
            </a:ext>
          </a:extLst>
        </p:spPr>
        <p:txBody>
          <a:bodyPr wrap="square" lIns="0" tIns="0" rIns="0" bIns="0">
            <a:spAutoFit/>
          </a:bodyPr>
          <a:lstStyle/>
          <a:p>
            <a:pPr marR="5080" indent="46990" rtl="0">
              <a:lnSpc>
                <a:spcPct val="100000"/>
              </a:lnSpc>
              <a:defRPr sz="2500" spc="-36">
                <a:solidFill>
                  <a:srgbClr val="FFFFFF"/>
                </a:solidFill>
                <a:latin typeface="DIN Next LT Pro Light"/>
                <a:ea typeface="DIN Next LT Pro Light"/>
                <a:cs typeface="DIN Next LT Pro Light"/>
                <a:sym typeface="DIN Next LT Pro Light"/>
              </a:defRPr>
            </a:pPr>
            <a:r>
              <a:rPr lang="nl-NL" sz="1800"/>
              <a:t>Avenue </a:t>
            </a:r>
            <a:r>
              <a:rPr lang="nl-NL" sz="1800" spc="15"/>
              <a:t>de </a:t>
            </a:r>
            <a:r>
              <a:rPr lang="nl-NL" sz="1800" spc="5"/>
              <a:t>l’Espérance </a:t>
            </a:r>
            <a:r>
              <a:rPr lang="nl-NL" sz="1800" spc="15"/>
              <a:t>1  </a:t>
            </a:r>
          </a:p>
          <a:p>
            <a:pPr marR="5080" indent="46990" rtl="0">
              <a:lnSpc>
                <a:spcPct val="100000"/>
              </a:lnSpc>
              <a:defRPr sz="2500" spc="-36">
                <a:solidFill>
                  <a:srgbClr val="FFFFFF"/>
                </a:solidFill>
                <a:latin typeface="DIN Next LT Pro Light"/>
                <a:ea typeface="DIN Next LT Pro Light"/>
                <a:cs typeface="DIN Next LT Pro Light"/>
                <a:sym typeface="DIN Next LT Pro Light"/>
              </a:defRPr>
            </a:pPr>
            <a:r>
              <a:rPr lang="nl-NL" sz="1800" spc="15"/>
              <a:t>6220 </a:t>
            </a:r>
            <a:r>
              <a:rPr lang="nl-NL" sz="1800" spc="10"/>
              <a:t>Fleurus,</a:t>
            </a:r>
            <a:r>
              <a:rPr lang="nl-NL" sz="1800" spc="-110"/>
              <a:t> </a:t>
            </a:r>
            <a:r>
              <a:rPr lang="nl-NL" sz="1800" spc="15"/>
              <a:t> Belgium</a:t>
            </a:r>
          </a:p>
        </p:txBody>
      </p:sp>
      <p:sp>
        <p:nvSpPr>
          <p:cNvPr id="4" name="object 3">
            <a:extLst>
              <a:ext uri="{FF2B5EF4-FFF2-40B4-BE49-F238E27FC236}">
                <a16:creationId xmlns:a16="http://schemas.microsoft.com/office/drawing/2014/main" id="{2801FC93-D323-446E-85E8-98B85BB42D58}"/>
              </a:ext>
            </a:extLst>
          </p:cNvPr>
          <p:cNvSpPr/>
          <p:nvPr userDrawn="1"/>
        </p:nvSpPr>
        <p:spPr>
          <a:xfrm>
            <a:off x="4672264" y="5992510"/>
            <a:ext cx="2097742" cy="566822"/>
          </a:xfrm>
          <a:prstGeom prst="rect">
            <a:avLst/>
          </a:prstGeom>
          <a:ln w="12700">
            <a:miter lim="400000"/>
          </a:ln>
          <a:extLst>
            <a:ext uri="{C572A759-6A51-4108-AA02-DFA0A04FC94B}">
              <ma14:wrappingTextBoxFlag xmlns:c="http://schemas.openxmlformats.org/drawingml/2006/chart" xmlns:c15="http://schemas.microsoft.com/office/drawing/2012/chart" xmlns="" xmlns:ma14="http://schemas.microsoft.com/office/mac/drawingml/2011/main" val="1"/>
            </a:ext>
          </a:extLst>
        </p:spPr>
        <p:txBody>
          <a:bodyPr wrap="square" lIns="0" tIns="0" rIns="0" bIns="0">
            <a:spAutoFit/>
          </a:bodyPr>
          <a:lstStyle/>
          <a:p>
            <a:pPr indent="15875" rtl="0">
              <a:spcBef>
                <a:spcPts val="100"/>
              </a:spcBef>
              <a:defRPr sz="2500" spc="-114">
                <a:solidFill>
                  <a:srgbClr val="FFFFFF"/>
                </a:solidFill>
                <a:latin typeface="DIN Next LT Pro Light"/>
                <a:ea typeface="DIN Next LT Pro Light"/>
                <a:cs typeface="DIN Next LT Pro Light"/>
                <a:sym typeface="DIN Next LT Pro Light"/>
              </a:defRPr>
            </a:pPr>
            <a:r>
              <a:rPr lang="nl-NL" sz="1800"/>
              <a:t>T. </a:t>
            </a:r>
            <a:r>
              <a:rPr lang="nl-NL" sz="1800" spc="15"/>
              <a:t>+32 </a:t>
            </a:r>
            <a:r>
              <a:rPr lang="nl-NL" sz="1800" spc="10"/>
              <a:t>71 </a:t>
            </a:r>
            <a:r>
              <a:rPr lang="nl-NL" sz="1800" spc="15"/>
              <a:t>82 95</a:t>
            </a:r>
            <a:r>
              <a:rPr lang="nl-NL" sz="1800" spc="-10"/>
              <a:t> </a:t>
            </a:r>
            <a:r>
              <a:rPr lang="nl-NL" sz="1800" spc="15"/>
              <a:t>56</a:t>
            </a:r>
          </a:p>
          <a:p>
            <a:pPr indent="12700" rtl="0">
              <a:spcBef>
                <a:spcPts val="100"/>
              </a:spcBef>
              <a:defRPr sz="2500" spc="-114">
                <a:solidFill>
                  <a:srgbClr val="FFFFFF"/>
                </a:solidFill>
                <a:latin typeface="DIN Next LT Pro Light"/>
                <a:ea typeface="DIN Next LT Pro Light"/>
                <a:cs typeface="DIN Next LT Pro Light"/>
                <a:sym typeface="DIN Next LT Pro Light"/>
              </a:defRPr>
            </a:pPr>
            <a:r>
              <a:rPr lang="nl-NL" sz="1800"/>
              <a:t>F. </a:t>
            </a:r>
            <a:r>
              <a:rPr lang="nl-NL" sz="1800" spc="15"/>
              <a:t>+32 </a:t>
            </a:r>
            <a:r>
              <a:rPr lang="nl-NL" sz="1800" spc="10"/>
              <a:t>71 </a:t>
            </a:r>
            <a:r>
              <a:rPr lang="nl-NL" sz="1800" spc="15"/>
              <a:t>81 38</a:t>
            </a:r>
            <a:r>
              <a:rPr lang="nl-NL" sz="1800" spc="-20"/>
              <a:t> </a:t>
            </a:r>
            <a:r>
              <a:rPr lang="nl-NL" sz="1800" spc="15"/>
              <a:t>12</a:t>
            </a:r>
          </a:p>
        </p:txBody>
      </p:sp>
      <p:sp>
        <p:nvSpPr>
          <p:cNvPr id="6" name="object 4">
            <a:extLst>
              <a:ext uri="{FF2B5EF4-FFF2-40B4-BE49-F238E27FC236}">
                <a16:creationId xmlns:a16="http://schemas.microsoft.com/office/drawing/2014/main" id="{872E7409-AB48-4EA9-BFB8-0377B766521A}"/>
              </a:ext>
            </a:extLst>
          </p:cNvPr>
          <p:cNvSpPr/>
          <p:nvPr userDrawn="1"/>
        </p:nvSpPr>
        <p:spPr>
          <a:xfrm>
            <a:off x="1353671" y="5981502"/>
            <a:ext cx="9975454" cy="566822"/>
          </a:xfrm>
          <a:prstGeom prst="rect">
            <a:avLst/>
          </a:prstGeom>
          <a:ln w="12700">
            <a:miter lim="400000"/>
          </a:ln>
          <a:extLst>
            <a:ext uri="{C572A759-6A51-4108-AA02-DFA0A04FC94B}">
              <ma14:wrappingTextBoxFlag xmlns:c="http://schemas.openxmlformats.org/drawingml/2006/chart" xmlns:c15="http://schemas.microsoft.com/office/drawing/2012/chart" xmlns="" xmlns:ma14="http://schemas.microsoft.com/office/mac/drawingml/2011/main" val="1"/>
            </a:ext>
          </a:extLst>
        </p:spPr>
        <p:txBody>
          <a:bodyPr wrap="square" lIns="0" tIns="0" rIns="0" bIns="0">
            <a:spAutoFit/>
          </a:bodyPr>
          <a:lstStyle/>
          <a:p>
            <a:pPr indent="1129663" algn="r" rtl="0">
              <a:spcBef>
                <a:spcPts val="100"/>
              </a:spcBef>
              <a:defRPr sz="2500" spc="-5">
                <a:solidFill>
                  <a:srgbClr val="FFFFFF"/>
                </a:solidFill>
                <a:uFill>
                  <a:solidFill>
                    <a:srgbClr val="0000FF"/>
                  </a:solidFill>
                </a:uFill>
              </a:defRPr>
            </a:pPr>
            <a:r>
              <a:rPr lang="nl-NL" sz="1800" b="1" u="none" cap="none">
                <a:solidFill>
                  <a:schemeClr val="bg1"/>
                </a:solidFill>
                <a:latin typeface="DIN Next LT Pro Light"/>
              </a:rPr>
              <a:t>www.ire.eu</a:t>
            </a:r>
          </a:p>
          <a:p>
            <a:pPr indent="12700" algn="r" rtl="0">
              <a:spcBef>
                <a:spcPts val="100"/>
              </a:spcBef>
              <a:defRPr sz="2500" spc="10">
                <a:solidFill>
                  <a:srgbClr val="FFFFFF"/>
                </a:solidFill>
                <a:latin typeface="DIN Next LT Pro Light"/>
                <a:ea typeface="DIN Next LT Pro Light"/>
                <a:cs typeface="DIN Next LT Pro Light"/>
                <a:sym typeface="DIN Next LT Pro Light"/>
              </a:defRPr>
            </a:pPr>
            <a:r>
              <a:rPr lang="nl-NL" sz="1800">
                <a:latin typeface="DIN Next LT Pro Light"/>
              </a:rPr>
              <a:t>V</a:t>
            </a:r>
            <a:r>
              <a:rPr lang="nl-NL" sz="1800" cap="none">
                <a:latin typeface="DIN Next LT Pro Light"/>
              </a:rPr>
              <a:t>olg ons </a:t>
            </a:r>
            <a:r>
              <a:rPr lang="nl-NL" sz="1800" cap="none" spc="15">
                <a:latin typeface="DIN Next LT Pro Light"/>
              </a:rPr>
              <a:t>op L</a:t>
            </a:r>
            <a:r>
              <a:rPr lang="nl-NL" sz="1800" cap="none">
                <a:latin typeface="DIN Next LT Pro Light"/>
              </a:rPr>
              <a:t>inkedIn  </a:t>
            </a:r>
          </a:p>
        </p:txBody>
      </p:sp>
      <p:pic>
        <p:nvPicPr>
          <p:cNvPr id="7" name="Picture 4" descr="Résultat de recherche d'images pour &quot;logo linkedin blanc png&quot;">
            <a:extLst>
              <a:ext uri="{FF2B5EF4-FFF2-40B4-BE49-F238E27FC236}">
                <a16:creationId xmlns:a16="http://schemas.microsoft.com/office/drawing/2014/main" id="{FCDCC45A-A17E-4BAD-98CC-608EFEA4CD35}"/>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ackgroundRemoval t="1778" b="100000" l="0" r="99111"/>
                    </a14:imgEffect>
                  </a14:imgLayer>
                </a14:imgProps>
              </a:ext>
              <a:ext uri="{28A0092B-C50C-407E-A947-70E740481C1C}">
                <a14:useLocalDpi xmlns:a14="http://schemas.microsoft.com/office/drawing/2010/main" val="0"/>
              </a:ext>
            </a:extLst>
          </a:blip>
          <a:srcRect/>
          <a:stretch>
            <a:fillRect/>
          </a:stretch>
        </p:blipFill>
        <p:spPr bwMode="auto">
          <a:xfrm>
            <a:off x="11439152" y="6226914"/>
            <a:ext cx="321410" cy="32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0532B7-0489-4533-9B0E-1FAF82AFD78B}"/>
              </a:ext>
            </a:extLst>
          </p:cNvPr>
          <p:cNvPicPr>
            <a:picLocks noChangeAspect="1"/>
          </p:cNvPicPr>
          <p:nvPr userDrawn="1"/>
        </p:nvPicPr>
        <p:blipFill>
          <a:blip r:embed="rId2"/>
          <a:stretch>
            <a:fillRect/>
          </a:stretch>
        </p:blipFill>
        <p:spPr>
          <a:xfrm>
            <a:off x="-403" y="0"/>
            <a:ext cx="12192000" cy="6858000"/>
          </a:xfrm>
          <a:prstGeom prst="rect">
            <a:avLst/>
          </a:prstGeom>
        </p:spPr>
      </p:pic>
      <p:sp>
        <p:nvSpPr>
          <p:cNvPr id="6" name="Espace réservé du texte 3">
            <a:extLst>
              <a:ext uri="{FF2B5EF4-FFF2-40B4-BE49-F238E27FC236}">
                <a16:creationId xmlns:a16="http://schemas.microsoft.com/office/drawing/2014/main" id="{2927209C-39BC-4129-8D32-BADBDDD73490}"/>
              </a:ext>
            </a:extLst>
          </p:cNvPr>
          <p:cNvSpPr>
            <a:spLocks noGrp="1"/>
          </p:cNvSpPr>
          <p:nvPr>
            <p:ph type="body" sz="quarter" idx="10" hasCustomPrompt="1"/>
          </p:nvPr>
        </p:nvSpPr>
        <p:spPr>
          <a:xfrm>
            <a:off x="1004331" y="2321307"/>
            <a:ext cx="5064371"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sp>
        <p:nvSpPr>
          <p:cNvPr id="5" name="Titre 1">
            <a:extLst>
              <a:ext uri="{FF2B5EF4-FFF2-40B4-BE49-F238E27FC236}">
                <a16:creationId xmlns:a16="http://schemas.microsoft.com/office/drawing/2014/main" id="{0F4B8ED5-A96E-44A0-B492-1B481353BA05}"/>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pic>
        <p:nvPicPr>
          <p:cNvPr id="3" name="Image 2">
            <a:extLst>
              <a:ext uri="{FF2B5EF4-FFF2-40B4-BE49-F238E27FC236}">
                <a16:creationId xmlns:a16="http://schemas.microsoft.com/office/drawing/2014/main" id="{466D8FBF-7E25-4CFA-AF7C-9A8AF8DFEF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3546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n contenu puces gauch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0532B7-0489-4533-9B0E-1FAF82AFD7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F7C40B26-35B7-497E-8E34-21B512A4B154}"/>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7" name="Espace réservé du texte 3">
            <a:extLst>
              <a:ext uri="{FF2B5EF4-FFF2-40B4-BE49-F238E27FC236}">
                <a16:creationId xmlns:a16="http://schemas.microsoft.com/office/drawing/2014/main" id="{660AA9A9-B885-4604-8253-1FE33B7891EA}"/>
              </a:ext>
            </a:extLst>
          </p:cNvPr>
          <p:cNvSpPr>
            <a:spLocks noGrp="1"/>
          </p:cNvSpPr>
          <p:nvPr>
            <p:ph type="body" sz="quarter" idx="10" hasCustomPrompt="1"/>
          </p:nvPr>
        </p:nvSpPr>
        <p:spPr>
          <a:xfrm>
            <a:off x="1004331" y="2321307"/>
            <a:ext cx="10372915"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9" name="Image 8">
            <a:extLst>
              <a:ext uri="{FF2B5EF4-FFF2-40B4-BE49-F238E27FC236}">
                <a16:creationId xmlns:a16="http://schemas.microsoft.com/office/drawing/2014/main" id="{1A3001DC-A4D4-4C6A-9EE2-499190868A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35641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enu puces droi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0532B7-0489-4533-9B0E-1FAF82AFD7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64F65BE4-EBD4-488E-B848-5A2D439E9FA2}"/>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10" name="Espace réservé du texte 3">
            <a:extLst>
              <a:ext uri="{FF2B5EF4-FFF2-40B4-BE49-F238E27FC236}">
                <a16:creationId xmlns:a16="http://schemas.microsoft.com/office/drawing/2014/main" id="{B81EA56E-C17F-4F4D-B25E-69B56C9A2128}"/>
              </a:ext>
            </a:extLst>
          </p:cNvPr>
          <p:cNvSpPr>
            <a:spLocks noGrp="1"/>
          </p:cNvSpPr>
          <p:nvPr>
            <p:ph type="body" sz="quarter" idx="10" hasCustomPrompt="1"/>
          </p:nvPr>
        </p:nvSpPr>
        <p:spPr>
          <a:xfrm>
            <a:off x="6312875" y="2321307"/>
            <a:ext cx="5064371"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1" name="Image 10">
            <a:extLst>
              <a:ext uri="{FF2B5EF4-FFF2-40B4-BE49-F238E27FC236}">
                <a16:creationId xmlns:a16="http://schemas.microsoft.com/office/drawing/2014/main" id="{D0C4BE5A-3D9D-4ADC-8095-24ED762EDB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8216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A1680EF-8AB2-4F2B-A20C-46B5B88C0B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AADCEE3B-B39C-4286-A0BE-D8761ACA06F3}"/>
              </a:ext>
            </a:extLst>
          </p:cNvPr>
          <p:cNvSpPr>
            <a:spLocks noGrp="1"/>
          </p:cNvSpPr>
          <p:nvPr>
            <p:ph type="ctrTitle" hasCustomPrompt="1"/>
          </p:nvPr>
        </p:nvSpPr>
        <p:spPr>
          <a:xfrm>
            <a:off x="1470323" y="2738299"/>
            <a:ext cx="10372916" cy="1012263"/>
          </a:xfrm>
          <a:prstGeom prst="rect">
            <a:avLst/>
          </a:prstGeom>
        </p:spPr>
        <p:txBody>
          <a:bodyPr anchor="ctr" anchorCtr="0">
            <a:normAutofit/>
          </a:bodyPr>
          <a:lstStyle>
            <a:lvl1pPr algn="l">
              <a:defRPr sz="4800" b="1" cap="none" baseline="0">
                <a:solidFill>
                  <a:schemeClr val="accent1"/>
                </a:solidFill>
                <a:effectLst/>
                <a:latin typeface="DIN Next LT Pro" panose="020B0503020203050203" pitchFamily="34" charset="0"/>
              </a:defRPr>
            </a:lvl1pPr>
          </a:lstStyle>
          <a:p>
            <a:r>
              <a:rPr lang="fr-FR" dirty="0"/>
              <a:t>Modifiez le titre</a:t>
            </a:r>
            <a:endParaRPr lang="fr-BE" dirty="0"/>
          </a:p>
        </p:txBody>
      </p:sp>
      <p:pic>
        <p:nvPicPr>
          <p:cNvPr id="6" name="Image 5">
            <a:extLst>
              <a:ext uri="{FF2B5EF4-FFF2-40B4-BE49-F238E27FC236}">
                <a16:creationId xmlns:a16="http://schemas.microsoft.com/office/drawing/2014/main" id="{0DA0A577-3D7D-45FB-BADD-7F19EFCB38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318" r="8307" b="10986"/>
          <a:stretch/>
        </p:blipFill>
        <p:spPr>
          <a:xfrm>
            <a:off x="10399059" y="5836024"/>
            <a:ext cx="1444180" cy="762000"/>
          </a:xfrm>
          <a:prstGeom prst="rect">
            <a:avLst/>
          </a:prstGeom>
        </p:spPr>
      </p:pic>
    </p:spTree>
    <p:extLst>
      <p:ext uri="{BB962C8B-B14F-4D97-AF65-F5344CB8AC3E}">
        <p14:creationId xmlns:p14="http://schemas.microsoft.com/office/powerpoint/2010/main" val="50921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colonnes text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0532B7-0489-4533-9B0E-1FAF82AFD7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re 1">
            <a:extLst>
              <a:ext uri="{FF2B5EF4-FFF2-40B4-BE49-F238E27FC236}">
                <a16:creationId xmlns:a16="http://schemas.microsoft.com/office/drawing/2014/main" id="{A46A3AB4-5375-48BC-9C44-04E17F78D4CA}"/>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12" name="Espace réservé du texte 3">
            <a:extLst>
              <a:ext uri="{FF2B5EF4-FFF2-40B4-BE49-F238E27FC236}">
                <a16:creationId xmlns:a16="http://schemas.microsoft.com/office/drawing/2014/main" id="{691E8DC7-7367-4815-AA85-826CE5D4C023}"/>
              </a:ext>
            </a:extLst>
          </p:cNvPr>
          <p:cNvSpPr>
            <a:spLocks noGrp="1"/>
          </p:cNvSpPr>
          <p:nvPr>
            <p:ph type="body" sz="quarter" idx="10" hasCustomPrompt="1"/>
          </p:nvPr>
        </p:nvSpPr>
        <p:spPr>
          <a:xfrm>
            <a:off x="6312875" y="2321307"/>
            <a:ext cx="5064371"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sp>
        <p:nvSpPr>
          <p:cNvPr id="14" name="Espace réservé du texte 3">
            <a:extLst>
              <a:ext uri="{FF2B5EF4-FFF2-40B4-BE49-F238E27FC236}">
                <a16:creationId xmlns:a16="http://schemas.microsoft.com/office/drawing/2014/main" id="{5DCA8F8E-492B-4A61-98AC-4F4D44C37ACC}"/>
              </a:ext>
            </a:extLst>
          </p:cNvPr>
          <p:cNvSpPr>
            <a:spLocks noGrp="1"/>
          </p:cNvSpPr>
          <p:nvPr>
            <p:ph type="body" sz="quarter" idx="11" hasCustomPrompt="1"/>
          </p:nvPr>
        </p:nvSpPr>
        <p:spPr>
          <a:xfrm>
            <a:off x="1004331" y="2321307"/>
            <a:ext cx="5064371"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5" name="Image 14">
            <a:extLst>
              <a:ext uri="{FF2B5EF4-FFF2-40B4-BE49-F238E27FC236}">
                <a16:creationId xmlns:a16="http://schemas.microsoft.com/office/drawing/2014/main" id="{085DB09A-F46B-4A91-B8C4-8182B10E26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296108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u text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C92A386-E495-4AB8-844C-45C502F617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87607873-A69D-48EF-9B08-E27478AAC7B5}"/>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9" name="Espace réservé du texte 3">
            <a:extLst>
              <a:ext uri="{FF2B5EF4-FFF2-40B4-BE49-F238E27FC236}">
                <a16:creationId xmlns:a16="http://schemas.microsoft.com/office/drawing/2014/main" id="{752F6E32-4060-447B-8119-0728E426F824}"/>
              </a:ext>
            </a:extLst>
          </p:cNvPr>
          <p:cNvSpPr>
            <a:spLocks noGrp="1"/>
          </p:cNvSpPr>
          <p:nvPr>
            <p:ph type="body" sz="quarter" idx="10" hasCustomPrompt="1"/>
          </p:nvPr>
        </p:nvSpPr>
        <p:spPr>
          <a:xfrm>
            <a:off x="1004331" y="2321307"/>
            <a:ext cx="10372915"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0" name="Image 9">
            <a:extLst>
              <a:ext uri="{FF2B5EF4-FFF2-40B4-BE49-F238E27FC236}">
                <a16:creationId xmlns:a16="http://schemas.microsoft.com/office/drawing/2014/main" id="{5EBA3B70-E8FE-4CD1-ABC3-A755B28692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193081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fond blanc">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2750B9C-771A-47D2-8FD2-547AFE24DA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re 1">
            <a:extLst>
              <a:ext uri="{FF2B5EF4-FFF2-40B4-BE49-F238E27FC236}">
                <a16:creationId xmlns:a16="http://schemas.microsoft.com/office/drawing/2014/main" id="{F4D9BD36-2207-455C-95B8-4A2E1DBFD748}"/>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10" name="Espace réservé du texte 3">
            <a:extLst>
              <a:ext uri="{FF2B5EF4-FFF2-40B4-BE49-F238E27FC236}">
                <a16:creationId xmlns:a16="http://schemas.microsoft.com/office/drawing/2014/main" id="{4FE2A1DA-2CAB-4EA4-9709-F75D58C09D3C}"/>
              </a:ext>
            </a:extLst>
          </p:cNvPr>
          <p:cNvSpPr>
            <a:spLocks noGrp="1"/>
          </p:cNvSpPr>
          <p:nvPr>
            <p:ph type="body" sz="quarter" idx="10" hasCustomPrompt="1"/>
          </p:nvPr>
        </p:nvSpPr>
        <p:spPr>
          <a:xfrm>
            <a:off x="1004331" y="2321307"/>
            <a:ext cx="10372915" cy="3882171"/>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1" name="Image 10">
            <a:extLst>
              <a:ext uri="{FF2B5EF4-FFF2-40B4-BE49-F238E27FC236}">
                <a16:creationId xmlns:a16="http://schemas.microsoft.com/office/drawing/2014/main" id="{4443A874-A3DA-4367-AB82-7D7C1401F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225212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 colonnes text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0532B7-0489-4533-9B0E-1FAF82AFD7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Espace réservé du texte 2">
            <a:extLst>
              <a:ext uri="{FF2B5EF4-FFF2-40B4-BE49-F238E27FC236}">
                <a16:creationId xmlns:a16="http://schemas.microsoft.com/office/drawing/2014/main" id="{D2B65E55-2129-45C7-9D7A-1A261CB7706B}"/>
              </a:ext>
            </a:extLst>
          </p:cNvPr>
          <p:cNvSpPr>
            <a:spLocks noGrp="1"/>
          </p:cNvSpPr>
          <p:nvPr>
            <p:ph type="body" idx="11" hasCustomPrompt="1"/>
          </p:nvPr>
        </p:nvSpPr>
        <p:spPr>
          <a:xfrm>
            <a:off x="1013698" y="2319721"/>
            <a:ext cx="5064372" cy="638665"/>
          </a:xfrm>
        </p:spPr>
        <p:txBody>
          <a:bodyPr anchor="ctr">
            <a:normAutofit/>
          </a:bodyPr>
          <a:lstStyle>
            <a:lvl1pPr marL="0" indent="0">
              <a:buNone/>
              <a:defRPr lang="fr-FR" sz="2400" b="1" kern="1200" cap="none" baseline="0" dirty="0">
                <a:solidFill>
                  <a:srgbClr val="1E2B50"/>
                </a:solidFill>
                <a:latin typeface="DINNextLTPro-Medium"/>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fr-FR" dirty="0"/>
              <a:t>Modifiez le sous-titre</a:t>
            </a:r>
          </a:p>
        </p:txBody>
      </p:sp>
      <p:sp>
        <p:nvSpPr>
          <p:cNvPr id="9" name="Espace réservé du texte 2">
            <a:extLst>
              <a:ext uri="{FF2B5EF4-FFF2-40B4-BE49-F238E27FC236}">
                <a16:creationId xmlns:a16="http://schemas.microsoft.com/office/drawing/2014/main" id="{610EFCCB-16F3-437F-BD04-ECADC67059E3}"/>
              </a:ext>
            </a:extLst>
          </p:cNvPr>
          <p:cNvSpPr>
            <a:spLocks noGrp="1"/>
          </p:cNvSpPr>
          <p:nvPr>
            <p:ph type="body" idx="12" hasCustomPrompt="1"/>
          </p:nvPr>
        </p:nvSpPr>
        <p:spPr>
          <a:xfrm>
            <a:off x="6325286" y="2319721"/>
            <a:ext cx="5064372" cy="638665"/>
          </a:xfrm>
        </p:spPr>
        <p:txBody>
          <a:bodyPr anchor="ctr"/>
          <a:lstStyle>
            <a:lvl1pPr marL="0" indent="0">
              <a:buNone/>
              <a:defRPr sz="2400" b="1" cap="none" baseline="0">
                <a:solidFill>
                  <a:srgbClr val="1E2B50"/>
                </a:solidFill>
                <a:latin typeface="DINNextLTPro-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 sous-titre</a:t>
            </a:r>
          </a:p>
        </p:txBody>
      </p:sp>
      <p:sp>
        <p:nvSpPr>
          <p:cNvPr id="12" name="Titre 1">
            <a:extLst>
              <a:ext uri="{FF2B5EF4-FFF2-40B4-BE49-F238E27FC236}">
                <a16:creationId xmlns:a16="http://schemas.microsoft.com/office/drawing/2014/main" id="{13AAF96D-6A32-439A-B8E8-446280CBA993}"/>
              </a:ext>
            </a:extLst>
          </p:cNvPr>
          <p:cNvSpPr>
            <a:spLocks noGrp="1"/>
          </p:cNvSpPr>
          <p:nvPr>
            <p:ph type="ctrTitle" hasCustomPrompt="1"/>
          </p:nvPr>
        </p:nvSpPr>
        <p:spPr>
          <a:xfrm>
            <a:off x="1004330" y="760030"/>
            <a:ext cx="10372916" cy="1012263"/>
          </a:xfrm>
          <a:prstGeom prst="rect">
            <a:avLst/>
          </a:prstGeom>
        </p:spPr>
        <p:txBody>
          <a:bodyPr anchor="ctr" anchorCtr="0">
            <a:normAutofit/>
          </a:bodyPr>
          <a:lstStyle>
            <a:lvl1pPr algn="l">
              <a:defRPr sz="4800" b="1" cap="none" baseline="0">
                <a:solidFill>
                  <a:srgbClr val="B4BD10"/>
                </a:solidFill>
                <a:effectLst/>
                <a:latin typeface="DIN Next LT Pro" panose="020B0503020203050203" pitchFamily="34" charset="0"/>
              </a:defRPr>
            </a:lvl1pPr>
          </a:lstStyle>
          <a:p>
            <a:r>
              <a:rPr lang="fr-FR" dirty="0"/>
              <a:t>Modifiez le titre</a:t>
            </a:r>
            <a:endParaRPr lang="fr-BE" dirty="0"/>
          </a:p>
        </p:txBody>
      </p:sp>
      <p:sp>
        <p:nvSpPr>
          <p:cNvPr id="14" name="Espace réservé du texte 3">
            <a:extLst>
              <a:ext uri="{FF2B5EF4-FFF2-40B4-BE49-F238E27FC236}">
                <a16:creationId xmlns:a16="http://schemas.microsoft.com/office/drawing/2014/main" id="{0D997319-B7FD-4528-8D45-C55219BEFFD9}"/>
              </a:ext>
            </a:extLst>
          </p:cNvPr>
          <p:cNvSpPr>
            <a:spLocks noGrp="1"/>
          </p:cNvSpPr>
          <p:nvPr>
            <p:ph type="body" sz="quarter" idx="15" hasCustomPrompt="1"/>
          </p:nvPr>
        </p:nvSpPr>
        <p:spPr>
          <a:xfrm>
            <a:off x="1013697" y="3133881"/>
            <a:ext cx="5073337" cy="3069597"/>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sp>
        <p:nvSpPr>
          <p:cNvPr id="15" name="Espace réservé du texte 3">
            <a:extLst>
              <a:ext uri="{FF2B5EF4-FFF2-40B4-BE49-F238E27FC236}">
                <a16:creationId xmlns:a16="http://schemas.microsoft.com/office/drawing/2014/main" id="{4A4D77D6-15CC-4DE7-B657-8A56DD87210E}"/>
              </a:ext>
            </a:extLst>
          </p:cNvPr>
          <p:cNvSpPr>
            <a:spLocks noGrp="1"/>
          </p:cNvSpPr>
          <p:nvPr>
            <p:ph type="body" sz="quarter" idx="16" hasCustomPrompt="1"/>
          </p:nvPr>
        </p:nvSpPr>
        <p:spPr>
          <a:xfrm>
            <a:off x="6325286" y="3133880"/>
            <a:ext cx="5064372" cy="3069597"/>
          </a:xfrm>
        </p:spPr>
        <p:txBody>
          <a:bodyPr/>
          <a:lstStyle>
            <a:lvl1pPr marL="228600" indent="-228600">
              <a:buFontTx/>
              <a:buBlip>
                <a:blip r:embed="rId3"/>
              </a:buBlip>
              <a:defRPr cap="none" baseline="0">
                <a:latin typeface="DIN Next LT Pro Light"/>
              </a:defRPr>
            </a:lvl1pPr>
            <a:lvl2pPr>
              <a:lnSpc>
                <a:spcPct val="100000"/>
              </a:lnSpc>
              <a:defRPr sz="2000" cap="none" baseline="0">
                <a:solidFill>
                  <a:srgbClr val="1E2B50"/>
                </a:solidFill>
                <a:latin typeface="DIN Next LT Pro Light"/>
              </a:defRPr>
            </a:lvl2pPr>
            <a:lvl3pPr>
              <a:lnSpc>
                <a:spcPct val="150000"/>
              </a:lnSpc>
              <a:buClr>
                <a:schemeClr val="accent1"/>
              </a:buClr>
              <a:defRPr sz="1800" cap="none">
                <a:solidFill>
                  <a:srgbClr val="1E2B50"/>
                </a:solidFill>
                <a:latin typeface="DIN Next LT Pro Light"/>
              </a:defRPr>
            </a:lvl3pPr>
          </a:lstStyle>
          <a:p>
            <a:pPr lvl="0"/>
            <a:r>
              <a:rPr lang="fr-FR" dirty="0"/>
              <a:t>Ajouter votre texte</a:t>
            </a:r>
          </a:p>
          <a:p>
            <a:pPr lvl="1"/>
            <a:r>
              <a:rPr lang="fr-FR" dirty="0"/>
              <a:t>Ajoutez votre texte</a:t>
            </a:r>
          </a:p>
          <a:p>
            <a:pPr lvl="2"/>
            <a:r>
              <a:rPr lang="fr-FR" dirty="0"/>
              <a:t>Ajoutez votre texte</a:t>
            </a:r>
          </a:p>
        </p:txBody>
      </p:sp>
      <p:pic>
        <p:nvPicPr>
          <p:cNvPr id="17" name="Image 16">
            <a:extLst>
              <a:ext uri="{FF2B5EF4-FFF2-40B4-BE49-F238E27FC236}">
                <a16:creationId xmlns:a16="http://schemas.microsoft.com/office/drawing/2014/main" id="{06D3E3D8-E92F-410E-9310-75DFFAB8D0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3788" y="5836024"/>
            <a:ext cx="1711621" cy="856052"/>
          </a:xfrm>
          <a:prstGeom prst="rect">
            <a:avLst/>
          </a:prstGeom>
        </p:spPr>
      </p:pic>
    </p:spTree>
    <p:extLst>
      <p:ext uri="{BB962C8B-B14F-4D97-AF65-F5344CB8AC3E}">
        <p14:creationId xmlns:p14="http://schemas.microsoft.com/office/powerpoint/2010/main" val="180941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BEAD96D-8124-4D15-AF73-406EDBEC0395}"/>
              </a:ext>
            </a:extLst>
          </p:cNvPr>
          <p:cNvSpPr>
            <a:spLocks noGrp="1"/>
          </p:cNvSpPr>
          <p:nvPr>
            <p:ph type="body" idx="1"/>
          </p:nvPr>
        </p:nvSpPr>
        <p:spPr>
          <a:xfrm>
            <a:off x="1004330" y="1840799"/>
            <a:ext cx="10349470" cy="4257171"/>
          </a:xfrm>
          <a:prstGeom prst="rect">
            <a:avLst/>
          </a:prstGeom>
        </p:spPr>
        <p:txBody>
          <a:bodyPr vert="horz" lIns="91440" tIns="45720" rIns="91440" bIns="45720" rtlCol="0">
            <a:normAutofit/>
          </a:bodyPr>
          <a:lstStyle/>
          <a:p>
            <a:pPr marL="241300" indent="-241300" hangingPunct="0">
              <a:spcBef>
                <a:spcPts val="1400"/>
              </a:spcBef>
              <a:buSzPct val="100000"/>
              <a:buFontTx/>
              <a:buBlip>
                <a:blip r:embed="rId14"/>
              </a:buBlip>
              <a:tabLst>
                <a:tab pos="304800" algn="l"/>
              </a:tabLst>
            </a:pPr>
            <a:r>
              <a:rPr lang="fr-FR" sz="2400" kern="0" cap="all" spc="-50" dirty="0">
                <a:solidFill>
                  <a:srgbClr val="00205C"/>
                </a:solidFill>
                <a:latin typeface="DINNextLTPro-Medium"/>
                <a:sym typeface="DINNextLTPro-Medium"/>
              </a:rPr>
              <a:t>ajoutez votre texte</a:t>
            </a:r>
          </a:p>
          <a:p>
            <a:pPr marL="757555" lvl="1" indent="-300355" hangingPunct="0">
              <a:spcBef>
                <a:spcPts val="1300"/>
              </a:spcBef>
              <a:buClr>
                <a:srgbClr val="CFD052"/>
              </a:buClr>
              <a:buSzPct val="100000"/>
              <a:buFontTx/>
              <a:buChar char="•"/>
              <a:tabLst>
                <a:tab pos="749300" algn="l"/>
              </a:tabLst>
              <a:defRPr cap="none" spc="0">
                <a:latin typeface="DINNextLTPro-Regular"/>
                <a:ea typeface="DINNextLTPro-Regular"/>
                <a:cs typeface="DINNextLTPro-Regular"/>
                <a:sym typeface="DINNextLTPro-Regular"/>
              </a:defRPr>
            </a:pPr>
            <a:r>
              <a:rPr lang="fr-FR" sz="2400" kern="0" dirty="0">
                <a:solidFill>
                  <a:srgbClr val="00205C"/>
                </a:solidFill>
                <a:latin typeface="DINNextLTPro-Regular"/>
                <a:ea typeface="DINNextLTPro-Regular"/>
                <a:cs typeface="DINNextLTPro-Regular"/>
                <a:sym typeface="DINNextLTPro-Regular"/>
              </a:rPr>
              <a:t>Ajoutez votre texte</a:t>
            </a:r>
          </a:p>
          <a:p>
            <a:pPr marL="1504950" lvl="2" indent="-190500" hangingPunct="0">
              <a:spcBef>
                <a:spcPts val="500"/>
              </a:spcBef>
              <a:buSzPct val="60000"/>
              <a:buFont typeface="DIN Next LT Pro Light"/>
              <a:buChar char="✤"/>
              <a:tabLst>
                <a:tab pos="1562100" algn="l"/>
              </a:tabLst>
              <a:defRPr sz="3000" cap="none" spc="-5">
                <a:latin typeface="DIN Next LT Pro Light"/>
                <a:ea typeface="DIN Next LT Pro Light"/>
                <a:cs typeface="DIN Next LT Pro Light"/>
                <a:sym typeface="DIN Next LT Pro Light"/>
              </a:defRPr>
            </a:pPr>
            <a:r>
              <a:rPr lang="fr-FR" sz="2000" kern="0" spc="-5" dirty="0">
                <a:solidFill>
                  <a:srgbClr val="00205C"/>
                </a:solidFill>
                <a:latin typeface="DIN Next LT Pro Light"/>
                <a:ea typeface="DIN Next LT Pro Light"/>
                <a:cs typeface="DIN Next LT Pro Light"/>
                <a:sym typeface="DIN Next LT Pro Light"/>
              </a:rPr>
              <a:t> Ajoutez votre texte</a:t>
            </a:r>
          </a:p>
        </p:txBody>
      </p:sp>
      <p:sp>
        <p:nvSpPr>
          <p:cNvPr id="4" name="Espace réservé de la date 3">
            <a:extLst>
              <a:ext uri="{FF2B5EF4-FFF2-40B4-BE49-F238E27FC236}">
                <a16:creationId xmlns:a16="http://schemas.microsoft.com/office/drawing/2014/main" id="{6CA3E6BD-3897-487E-B5F3-A319181A8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22895-AE66-4072-8E28-250FCC4235D2}" type="datetimeFigureOut">
              <a:rPr lang="fr-BE" smtClean="0"/>
              <a:t>15/04/2024</a:t>
            </a:fld>
            <a:endParaRPr lang="fr-BE"/>
          </a:p>
        </p:txBody>
      </p:sp>
      <p:sp>
        <p:nvSpPr>
          <p:cNvPr id="5" name="Espace réservé du pied de page 4">
            <a:extLst>
              <a:ext uri="{FF2B5EF4-FFF2-40B4-BE49-F238E27FC236}">
                <a16:creationId xmlns:a16="http://schemas.microsoft.com/office/drawing/2014/main" id="{0BA3A31C-951B-481E-98D9-DB4CCB8A7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D6A74541-5D8A-4BE0-B2AA-FCFCC6140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A9D64-6B8E-4585-973B-10911028EA4A}" type="slidenum">
              <a:rPr lang="fr-BE" smtClean="0"/>
              <a:t>‹N°›</a:t>
            </a:fld>
            <a:endParaRPr lang="fr-BE"/>
          </a:p>
        </p:txBody>
      </p:sp>
    </p:spTree>
    <p:extLst>
      <p:ext uri="{BB962C8B-B14F-4D97-AF65-F5344CB8AC3E}">
        <p14:creationId xmlns:p14="http://schemas.microsoft.com/office/powerpoint/2010/main" val="251941667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5" r:id="rId3"/>
    <p:sldLayoutId id="2147483663" r:id="rId4"/>
    <p:sldLayoutId id="2147483651" r:id="rId5"/>
    <p:sldLayoutId id="2147483667" r:id="rId6"/>
    <p:sldLayoutId id="2147483664" r:id="rId7"/>
    <p:sldLayoutId id="2147483654" r:id="rId8"/>
    <p:sldLayoutId id="2147483668" r:id="rId9"/>
    <p:sldLayoutId id="2147483660" r:id="rId10"/>
    <p:sldLayoutId id="2147483661" r:id="rId11"/>
    <p:sldLayoutId id="2147483655" r:id="rId12"/>
  </p:sldLayoutIdLst>
  <p:txStyles>
    <p:titleStyle>
      <a:lvl1pPr algn="l" defTabSz="914400" rtl="0" eaLnBrk="1" latinLnBrk="0" hangingPunct="1">
        <a:lnSpc>
          <a:spcPct val="90000"/>
        </a:lnSpc>
        <a:spcBef>
          <a:spcPct val="0"/>
        </a:spcBef>
        <a:buNone/>
        <a:defRPr sz="4800" b="1" i="0" kern="1200">
          <a:solidFill>
            <a:srgbClr val="B4BD10"/>
          </a:solidFill>
          <a:latin typeface="Din bold"/>
          <a:ea typeface="+mj-ea"/>
          <a:cs typeface="Din bold"/>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E2B50"/>
          </a:solidFill>
          <a:latin typeface="DIN Next LT Pro Light"/>
          <a:ea typeface="+mn-ea"/>
          <a:cs typeface="+mn-cs"/>
        </a:defRPr>
      </a:lvl1pPr>
      <a:lvl2pPr marL="757555" indent="-300355" algn="l" defTabSz="914400" rtl="0" eaLnBrk="1" latinLnBrk="0" hangingPunct="0">
        <a:lnSpc>
          <a:spcPct val="90000"/>
        </a:lnSpc>
        <a:spcBef>
          <a:spcPts val="1300"/>
        </a:spcBef>
        <a:buClr>
          <a:srgbClr val="CFD052"/>
        </a:buClr>
        <a:buSzPct val="100000"/>
        <a:buFontTx/>
        <a:buChar char="•"/>
        <a:tabLst>
          <a:tab pos="749300" algn="l"/>
        </a:tabLst>
        <a:defRPr sz="2400" kern="1200" cap="none" spc="0">
          <a:solidFill>
            <a:schemeClr val="tx1"/>
          </a:solidFill>
          <a:latin typeface="DINNextLTPro-Regular"/>
          <a:ea typeface="+mn-ea"/>
          <a:cs typeface="+mn-cs"/>
          <a:sym typeface="DINNextLTPro-Regular"/>
        </a:defRPr>
      </a:lvl2pPr>
      <a:lvl3pPr marL="1504950" indent="-190500" algn="l" defTabSz="914400" rtl="0" eaLnBrk="1" latinLnBrk="0" hangingPunct="0">
        <a:lnSpc>
          <a:spcPct val="90000"/>
        </a:lnSpc>
        <a:spcBef>
          <a:spcPts val="500"/>
        </a:spcBef>
        <a:buSzPct val="60000"/>
        <a:buFont typeface="DIN Next LT Pro Light"/>
        <a:buChar char="✤"/>
        <a:tabLst>
          <a:tab pos="1562100" algn="l"/>
        </a:tabLst>
        <a:defRPr sz="3000" kern="1200" cap="none" spc="-5">
          <a:solidFill>
            <a:schemeClr val="tx1"/>
          </a:solidFill>
          <a:latin typeface="DIN Next LT Pro Light"/>
          <a:ea typeface="+mn-ea"/>
          <a:cs typeface="+mn-cs"/>
          <a:sym typeface="DIN Next LT Pro Ligh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9.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www.asn.fr/index.php/S-informer/Publications/Fiches-d-information-du-public" TargetMode="External"/><Relationship Id="rId3" Type="http://schemas.openxmlformats.org/officeDocument/2006/relationships/hyperlink" Target="http://www.afcn.fgov.be/" TargetMode="External"/><Relationship Id="rId7" Type="http://schemas.openxmlformats.org/officeDocument/2006/relationships/hyperlink" Target="http://www.asn.fr/index.php/S-informer/Dossiers/Les-effets-des-rayonnements-ionisants"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www.cea.fr/jeunes/themes/la-radioactivite/la-radioactivite" TargetMode="External"/><Relationship Id="rId5" Type="http://schemas.openxmlformats.org/officeDocument/2006/relationships/hyperlink" Target="http://www.belv.be/" TargetMode="External"/><Relationship Id="rId10" Type="http://schemas.openxmlformats.org/officeDocument/2006/relationships/hyperlink" Target="http://www.iaea.org/Publications/Booklets/RadPeopleEnv/index.html" TargetMode="External"/><Relationship Id="rId4" Type="http://schemas.openxmlformats.org/officeDocument/2006/relationships/hyperlink" Target="http://www.afcn.fgov.be/fr/page/video-radioactivite/1351.aspx?LG=1" TargetMode="External"/><Relationship Id="rId9" Type="http://schemas.openxmlformats.org/officeDocument/2006/relationships/hyperlink" Target="http://www.iaea.org/Publications/Booklets/RadPeopleEnv/pdf/radiation_low.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A081C6-EC3B-483A-8809-CD180AAD855B}"/>
              </a:ext>
            </a:extLst>
          </p:cNvPr>
          <p:cNvSpPr>
            <a:spLocks noGrp="1"/>
          </p:cNvSpPr>
          <p:nvPr>
            <p:ph type="ctrTitle"/>
          </p:nvPr>
        </p:nvSpPr>
        <p:spPr/>
        <p:txBody>
          <a:bodyPr/>
          <a:lstStyle/>
          <a:p>
            <a:pPr rtl="0"/>
            <a:r>
              <a:rPr lang="nl-NL"/>
              <a:t>Stralingsbeschermingsopleiding</a:t>
            </a:r>
          </a:p>
        </p:txBody>
      </p:sp>
      <p:sp>
        <p:nvSpPr>
          <p:cNvPr id="3" name="Espace réservé du texte 2">
            <a:extLst>
              <a:ext uri="{FF2B5EF4-FFF2-40B4-BE49-F238E27FC236}">
                <a16:creationId xmlns:a16="http://schemas.microsoft.com/office/drawing/2014/main" id="{69EFDE0D-7E9C-4C04-B6B2-ECEECC97049D}"/>
              </a:ext>
            </a:extLst>
          </p:cNvPr>
          <p:cNvSpPr>
            <a:spLocks noGrp="1"/>
          </p:cNvSpPr>
          <p:nvPr>
            <p:ph type="body" idx="1"/>
          </p:nvPr>
        </p:nvSpPr>
        <p:spPr>
          <a:xfrm>
            <a:off x="3952876" y="4200525"/>
            <a:ext cx="4200340" cy="1590675"/>
          </a:xfrm>
        </p:spPr>
        <p:txBody>
          <a:bodyPr anchor="ctr"/>
          <a:lstStyle/>
          <a:p>
            <a:pPr rtl="0"/>
            <a:r>
              <a:rPr lang="nl-NL" sz="2800"/>
              <a:t>Uitmuntendheid voor het leven</a:t>
            </a:r>
          </a:p>
        </p:txBody>
      </p:sp>
      <p:sp>
        <p:nvSpPr>
          <p:cNvPr id="4" name="ZoneTexte 3">
            <a:extLst>
              <a:ext uri="{FF2B5EF4-FFF2-40B4-BE49-F238E27FC236}">
                <a16:creationId xmlns:a16="http://schemas.microsoft.com/office/drawing/2014/main" id="{1E6C159F-E50A-4A1B-87C6-C298F01AF921}"/>
              </a:ext>
            </a:extLst>
          </p:cNvPr>
          <p:cNvSpPr txBox="1"/>
          <p:nvPr/>
        </p:nvSpPr>
        <p:spPr>
          <a:xfrm>
            <a:off x="122738" y="6462170"/>
            <a:ext cx="2135646" cy="276999"/>
          </a:xfrm>
          <a:prstGeom prst="rect">
            <a:avLst/>
          </a:prstGeom>
          <a:noFill/>
        </p:spPr>
        <p:txBody>
          <a:bodyPr wrap="square" rtlCol="0">
            <a:spAutoFit/>
          </a:bodyPr>
          <a:lstStyle/>
          <a:p>
            <a:pPr rtl="0"/>
            <a:r>
              <a:rPr lang="nl-NL" sz="1200">
                <a:solidFill>
                  <a:schemeClr val="bg2"/>
                </a:solidFill>
              </a:rPr>
              <a:t>©2024 IRE - IRE ELiT</a:t>
            </a:r>
          </a:p>
        </p:txBody>
      </p:sp>
    </p:spTree>
    <p:extLst>
      <p:ext uri="{BB962C8B-B14F-4D97-AF65-F5344CB8AC3E}">
        <p14:creationId xmlns:p14="http://schemas.microsoft.com/office/powerpoint/2010/main" val="398435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6DD70-B17A-46DA-862C-292342163259}"/>
              </a:ext>
            </a:extLst>
          </p:cNvPr>
          <p:cNvSpPr>
            <a:spLocks noGrp="1"/>
          </p:cNvSpPr>
          <p:nvPr>
            <p:ph type="ctrTitle"/>
          </p:nvPr>
        </p:nvSpPr>
        <p:spPr/>
        <p:txBody>
          <a:bodyPr>
            <a:normAutofit/>
          </a:bodyPr>
          <a:lstStyle/>
          <a:p>
            <a:pPr rtl="0"/>
            <a:r>
              <a:rPr lang="nl-NL" sz="4000"/>
              <a:t>Definities</a:t>
            </a:r>
          </a:p>
        </p:txBody>
      </p:sp>
      <p:sp>
        <p:nvSpPr>
          <p:cNvPr id="3" name="Espace réservé du texte 2">
            <a:extLst>
              <a:ext uri="{FF2B5EF4-FFF2-40B4-BE49-F238E27FC236}">
                <a16:creationId xmlns:a16="http://schemas.microsoft.com/office/drawing/2014/main" id="{5D8BF983-651A-4277-92C2-47ADB68CF7CA}"/>
              </a:ext>
            </a:extLst>
          </p:cNvPr>
          <p:cNvSpPr>
            <a:spLocks noGrp="1"/>
          </p:cNvSpPr>
          <p:nvPr>
            <p:ph type="body" sz="quarter" idx="10"/>
          </p:nvPr>
        </p:nvSpPr>
        <p:spPr/>
        <p:txBody>
          <a:bodyPr/>
          <a:lstStyle/>
          <a:p>
            <a:pPr rtl="0">
              <a:spcBef>
                <a:spcPct val="50000"/>
              </a:spcBef>
            </a:pPr>
            <a:r>
              <a:rPr lang="nl-NL" sz="1900" u="sng">
                <a:solidFill>
                  <a:schemeClr val="accent2"/>
                </a:solidFill>
              </a:rPr>
              <a:t>Halfwaardetijd T1/2 (radioactief verval)</a:t>
            </a:r>
            <a:r>
              <a:rPr lang="nl-NL" sz="1900">
                <a:solidFill>
                  <a:schemeClr val="accent2"/>
                </a:solidFill>
              </a:rPr>
              <a:t>:</a:t>
            </a:r>
          </a:p>
          <a:p>
            <a:pPr lvl="1" rtl="0">
              <a:spcBef>
                <a:spcPct val="50000"/>
              </a:spcBef>
            </a:pPr>
            <a:r>
              <a:rPr lang="nl-NL" sz="1700"/>
              <a:t>Tijd die nodig is om de activiteit van een radioactieve bron te halveren</a:t>
            </a:r>
            <a:br>
              <a:rPr lang="fr-BE" sz="1700" dirty="0"/>
            </a:br>
            <a:r>
              <a:rPr lang="nl-NL" sz="1700">
                <a:solidFill>
                  <a:schemeClr val="accent1"/>
                </a:solidFill>
                <a:sym typeface="Wingdings" pitchFamily="2" charset="2"/>
              </a:rPr>
              <a:t> &gt; de radioactiviteit vermindert met de tijd </a:t>
            </a:r>
          </a:p>
          <a:p>
            <a:pPr marL="0" indent="0">
              <a:buNone/>
            </a:pPr>
            <a:endParaRPr lang="fr-BE" dirty="0"/>
          </a:p>
        </p:txBody>
      </p:sp>
      <p:sp>
        <p:nvSpPr>
          <p:cNvPr id="4" name="Rectangle 9">
            <a:extLst>
              <a:ext uri="{FF2B5EF4-FFF2-40B4-BE49-F238E27FC236}">
                <a16:creationId xmlns:a16="http://schemas.microsoft.com/office/drawing/2014/main" id="{96D3F1D9-E948-44BD-9F77-3BE3E241CA06}"/>
              </a:ext>
            </a:extLst>
          </p:cNvPr>
          <p:cNvSpPr>
            <a:spLocks noChangeArrowheads="1"/>
          </p:cNvSpPr>
          <p:nvPr/>
        </p:nvSpPr>
        <p:spPr bwMode="auto">
          <a:xfrm>
            <a:off x="1851103" y="4436231"/>
            <a:ext cx="3200400" cy="1082675"/>
          </a:xfrm>
          <a:prstGeom prst="rect">
            <a:avLst/>
          </a:prstGeom>
          <a:noFill/>
          <a:ln w="9525">
            <a:solidFill>
              <a:srgbClr val="B4BD10"/>
            </a:solidFill>
            <a:prstDash val="dash"/>
            <a:miter lim="800000"/>
            <a:headEnd/>
            <a:tailEnd/>
          </a:ln>
        </p:spPr>
        <p:txBody>
          <a:bodyPr>
            <a:spAutoFit/>
          </a:bodyPr>
          <a:lstStyle/>
          <a:p>
            <a:pPr marL="266700" lvl="1" indent="-190500" rtl="0">
              <a:spcBef>
                <a:spcPct val="20000"/>
              </a:spcBef>
            </a:pPr>
            <a:r>
              <a:rPr lang="nl-NL" sz="1400" b="1">
                <a:latin typeface="DIN Next LT Pro Light" panose="020B0303020203050203" pitchFamily="34" charset="0"/>
              </a:rPr>
              <a:t>Voorbeelden: </a:t>
            </a:r>
          </a:p>
          <a:p>
            <a:pPr marL="266700" lvl="1" indent="-190500" rtl="0">
              <a:spcBef>
                <a:spcPct val="20000"/>
              </a:spcBef>
              <a:buFont typeface="Arial" charset="0"/>
              <a:buChar char="•"/>
            </a:pPr>
            <a:r>
              <a:rPr lang="nl-NL" sz="1400" b="0">
                <a:latin typeface="DIN Next LT Pro Light" panose="020B0303020203050203" pitchFamily="34" charset="0"/>
              </a:rPr>
              <a:t>jodium-131: T</a:t>
            </a:r>
            <a:r>
              <a:rPr lang="nl-NL" sz="800" b="0">
                <a:latin typeface="DIN Next LT Pro Light" panose="020B0303020203050203" pitchFamily="34" charset="0"/>
              </a:rPr>
              <a:t>1/2 </a:t>
            </a:r>
            <a:r>
              <a:rPr lang="nl-NL" sz="1400" b="0">
                <a:latin typeface="DIN Next LT Pro Light" panose="020B0303020203050203" pitchFamily="34" charset="0"/>
              </a:rPr>
              <a:t>= 8 dagen </a:t>
            </a:r>
          </a:p>
          <a:p>
            <a:pPr marL="266700" lvl="1" indent="-190500" rtl="0">
              <a:spcBef>
                <a:spcPct val="20000"/>
              </a:spcBef>
              <a:buFont typeface="Arial" charset="0"/>
              <a:buChar char="•"/>
            </a:pPr>
            <a:r>
              <a:rPr lang="nl-NL" sz="1400" b="0">
                <a:latin typeface="DIN Next LT Pro Light" panose="020B0303020203050203" pitchFamily="34" charset="0"/>
              </a:rPr>
              <a:t>strontium-90: T</a:t>
            </a:r>
            <a:r>
              <a:rPr lang="nl-NL" sz="800" b="0">
                <a:latin typeface="DIN Next LT Pro Light" panose="020B0303020203050203" pitchFamily="34" charset="0"/>
              </a:rPr>
              <a:t>1/2</a:t>
            </a:r>
            <a:r>
              <a:rPr lang="nl-NL" sz="1400" b="0">
                <a:latin typeface="DIN Next LT Pro Light" panose="020B0303020203050203" pitchFamily="34" charset="0"/>
              </a:rPr>
              <a:t> = 30 jaar </a:t>
            </a:r>
          </a:p>
          <a:p>
            <a:pPr marL="266700" lvl="1" indent="-190500" rtl="0">
              <a:spcBef>
                <a:spcPct val="20000"/>
              </a:spcBef>
              <a:buFont typeface="Arial" charset="0"/>
              <a:buChar char="•"/>
            </a:pPr>
            <a:r>
              <a:rPr lang="nl-NL" sz="1400" b="0">
                <a:latin typeface="DIN Next LT Pro Light" panose="020B0303020203050203" pitchFamily="34" charset="0"/>
              </a:rPr>
              <a:t>xenon-133: T</a:t>
            </a:r>
            <a:r>
              <a:rPr lang="nl-NL" sz="800" b="0">
                <a:latin typeface="DIN Next LT Pro Light" panose="020B0303020203050203" pitchFamily="34" charset="0"/>
              </a:rPr>
              <a:t>1/2 </a:t>
            </a:r>
            <a:r>
              <a:rPr lang="nl-NL" sz="1400" b="0">
                <a:latin typeface="DIN Next LT Pro Light" panose="020B0303020203050203" pitchFamily="34" charset="0"/>
              </a:rPr>
              <a:t>= 5 dagen</a:t>
            </a:r>
          </a:p>
        </p:txBody>
      </p:sp>
      <p:sp>
        <p:nvSpPr>
          <p:cNvPr id="5" name="Rectangle 9">
            <a:extLst>
              <a:ext uri="{FF2B5EF4-FFF2-40B4-BE49-F238E27FC236}">
                <a16:creationId xmlns:a16="http://schemas.microsoft.com/office/drawing/2014/main" id="{46869D2B-E870-42B7-8C3A-18828584499F}"/>
              </a:ext>
            </a:extLst>
          </p:cNvPr>
          <p:cNvSpPr>
            <a:spLocks noChangeArrowheads="1"/>
          </p:cNvSpPr>
          <p:nvPr/>
        </p:nvSpPr>
        <p:spPr bwMode="auto">
          <a:xfrm>
            <a:off x="6499303" y="3950272"/>
            <a:ext cx="2971800" cy="1858963"/>
          </a:xfrm>
          <a:prstGeom prst="rect">
            <a:avLst/>
          </a:prstGeom>
          <a:noFill/>
          <a:ln w="9525">
            <a:solidFill>
              <a:srgbClr val="B4BD10"/>
            </a:solidFill>
            <a:prstDash val="dash"/>
            <a:miter lim="800000"/>
            <a:headEnd/>
            <a:tailEnd/>
          </a:ln>
        </p:spPr>
        <p:txBody>
          <a:bodyPr>
            <a:spAutoFit/>
          </a:bodyPr>
          <a:lstStyle/>
          <a:p>
            <a:pPr marL="266700" lvl="1" indent="-190500" rtl="0">
              <a:spcBef>
                <a:spcPct val="20000"/>
              </a:spcBef>
            </a:pPr>
            <a:r>
              <a:rPr lang="nl-NL" sz="1400" b="1">
                <a:latin typeface="DIN Next LT Pro Light" panose="020B0303020203050203" pitchFamily="34" charset="0"/>
              </a:rPr>
              <a:t>Illustratie: </a:t>
            </a:r>
          </a:p>
          <a:p>
            <a:pPr marL="76200" lvl="1" rtl="0">
              <a:spcBef>
                <a:spcPct val="20000"/>
              </a:spcBef>
            </a:pPr>
            <a:r>
              <a:rPr lang="nl-NL" sz="1400" b="0">
                <a:solidFill>
                  <a:schemeClr val="accent1"/>
                </a:solidFill>
                <a:latin typeface="DIN Next LT Pro Light" panose="020B0303020203050203" pitchFamily="34" charset="0"/>
              </a:rPr>
              <a:t>jodium-131: T</a:t>
            </a:r>
            <a:r>
              <a:rPr lang="nl-NL" sz="800" b="0">
                <a:solidFill>
                  <a:schemeClr val="accent1"/>
                </a:solidFill>
                <a:latin typeface="DIN Next LT Pro Light" panose="020B0303020203050203" pitchFamily="34" charset="0"/>
              </a:rPr>
              <a:t>1/2 </a:t>
            </a:r>
            <a:r>
              <a:rPr lang="nl-NL" sz="1400" b="0">
                <a:solidFill>
                  <a:schemeClr val="accent1"/>
                </a:solidFill>
                <a:latin typeface="DIN Next LT Pro Light" panose="020B0303020203050203" pitchFamily="34" charset="0"/>
              </a:rPr>
              <a:t>= 8 dagen </a:t>
            </a:r>
          </a:p>
          <a:p>
            <a:pPr marL="266700" lvl="1" indent="-190500" rtl="0">
              <a:spcBef>
                <a:spcPct val="20000"/>
              </a:spcBef>
            </a:pPr>
            <a:r>
              <a:rPr lang="nl-NL" sz="1400" b="0">
                <a:latin typeface="DIN Next LT Pro Light" panose="020B0303020203050203" pitchFamily="34" charset="0"/>
              </a:rPr>
              <a:t>Als vandaag: A = 1.000 Bq</a:t>
            </a:r>
          </a:p>
          <a:p>
            <a:pPr marL="266700" lvl="1" indent="-190500" rtl="0">
              <a:spcBef>
                <a:spcPct val="20000"/>
              </a:spcBef>
            </a:pPr>
            <a:r>
              <a:rPr lang="nl-NL" sz="1400" b="0">
                <a:latin typeface="DIN Next LT Pro Light" panose="020B0303020203050203" pitchFamily="34" charset="0"/>
              </a:rPr>
              <a:t>Over 8 dagen: A = 500 Bq</a:t>
            </a:r>
          </a:p>
          <a:p>
            <a:pPr marL="266700" lvl="1" indent="-190500" rtl="0">
              <a:spcBef>
                <a:spcPct val="20000"/>
              </a:spcBef>
            </a:pPr>
            <a:r>
              <a:rPr lang="nl-NL" sz="1400" b="0">
                <a:latin typeface="DIN Next LT Pro Light" panose="020B0303020203050203" pitchFamily="34" charset="0"/>
              </a:rPr>
              <a:t>Over 16 dagen: A = 250 Bq</a:t>
            </a:r>
          </a:p>
          <a:p>
            <a:pPr marL="266700" lvl="1" indent="-190500" rtl="0">
              <a:spcBef>
                <a:spcPct val="20000"/>
              </a:spcBef>
            </a:pPr>
            <a:r>
              <a:rPr lang="nl-NL" sz="1400" b="0">
                <a:latin typeface="DIN Next LT Pro Light" panose="020B0303020203050203" pitchFamily="34" charset="0"/>
              </a:rPr>
              <a:t>Over 24 dagen: A = 125 Bq</a:t>
            </a:r>
          </a:p>
          <a:p>
            <a:pPr marL="266700" lvl="1" indent="-190500" rtl="0">
              <a:spcBef>
                <a:spcPct val="20000"/>
              </a:spcBef>
            </a:pPr>
            <a:r>
              <a:rPr lang="nl-NL" sz="1400" b="0">
                <a:latin typeface="DIN Next LT Pro Light" panose="020B0303020203050203" pitchFamily="34" charset="0"/>
              </a:rPr>
              <a:t>enz.</a:t>
            </a:r>
          </a:p>
        </p:txBody>
      </p:sp>
      <p:sp>
        <p:nvSpPr>
          <p:cNvPr id="12" name="ZoneTexte 13">
            <a:extLst>
              <a:ext uri="{FF2B5EF4-FFF2-40B4-BE49-F238E27FC236}">
                <a16:creationId xmlns:a16="http://schemas.microsoft.com/office/drawing/2014/main" id="{2C524B81-CCD2-4FF1-8F22-D62468B3233D}"/>
              </a:ext>
            </a:extLst>
          </p:cNvPr>
          <p:cNvSpPr txBox="1">
            <a:spLocks noChangeArrowheads="1"/>
          </p:cNvSpPr>
          <p:nvPr/>
        </p:nvSpPr>
        <p:spPr bwMode="auto">
          <a:xfrm>
            <a:off x="8901670" y="4632338"/>
            <a:ext cx="457200" cy="307975"/>
          </a:xfrm>
          <a:prstGeom prst="rect">
            <a:avLst/>
          </a:prstGeom>
          <a:noFill/>
          <a:ln w="9525">
            <a:noFill/>
            <a:miter lim="800000"/>
            <a:headEnd/>
            <a:tailEnd/>
          </a:ln>
        </p:spPr>
        <p:txBody>
          <a:bodyPr>
            <a:spAutoFit/>
          </a:bodyPr>
          <a:lstStyle/>
          <a:p>
            <a:pPr rtl="0"/>
            <a:r>
              <a:rPr lang="nl-NL" sz="1400" b="0">
                <a:latin typeface="DIN Next LT Pro Light" panose="020B0303020203050203" pitchFamily="34" charset="0"/>
              </a:rPr>
              <a:t>/2</a:t>
            </a:r>
          </a:p>
        </p:txBody>
      </p:sp>
      <p:sp>
        <p:nvSpPr>
          <p:cNvPr id="13" name="ZoneTexte 20">
            <a:extLst>
              <a:ext uri="{FF2B5EF4-FFF2-40B4-BE49-F238E27FC236}">
                <a16:creationId xmlns:a16="http://schemas.microsoft.com/office/drawing/2014/main" id="{89E066FA-C725-4BF0-B0C8-4C84FCED091F}"/>
              </a:ext>
            </a:extLst>
          </p:cNvPr>
          <p:cNvSpPr txBox="1">
            <a:spLocks noChangeArrowheads="1"/>
          </p:cNvSpPr>
          <p:nvPr/>
        </p:nvSpPr>
        <p:spPr bwMode="auto">
          <a:xfrm>
            <a:off x="8901670" y="4926562"/>
            <a:ext cx="457200" cy="307975"/>
          </a:xfrm>
          <a:prstGeom prst="rect">
            <a:avLst/>
          </a:prstGeom>
          <a:noFill/>
          <a:ln w="9525">
            <a:noFill/>
            <a:miter lim="800000"/>
            <a:headEnd/>
            <a:tailEnd/>
          </a:ln>
        </p:spPr>
        <p:txBody>
          <a:bodyPr>
            <a:spAutoFit/>
          </a:bodyPr>
          <a:lstStyle/>
          <a:p>
            <a:pPr rtl="0"/>
            <a:r>
              <a:rPr lang="nl-NL" sz="1400" b="0">
                <a:latin typeface="DIN Next LT Pro Light" panose="020B0303020203050203" pitchFamily="34" charset="0"/>
              </a:rPr>
              <a:t>/2</a:t>
            </a:r>
          </a:p>
        </p:txBody>
      </p:sp>
      <p:sp>
        <p:nvSpPr>
          <p:cNvPr id="14" name="ZoneTexte 21">
            <a:extLst>
              <a:ext uri="{FF2B5EF4-FFF2-40B4-BE49-F238E27FC236}">
                <a16:creationId xmlns:a16="http://schemas.microsoft.com/office/drawing/2014/main" id="{A0EB6290-6FC3-487F-922E-5ED16F3EB6BA}"/>
              </a:ext>
            </a:extLst>
          </p:cNvPr>
          <p:cNvSpPr txBox="1">
            <a:spLocks noChangeArrowheads="1"/>
          </p:cNvSpPr>
          <p:nvPr/>
        </p:nvSpPr>
        <p:spPr bwMode="auto">
          <a:xfrm>
            <a:off x="8901670" y="5234537"/>
            <a:ext cx="457200" cy="307975"/>
          </a:xfrm>
          <a:prstGeom prst="rect">
            <a:avLst/>
          </a:prstGeom>
          <a:noFill/>
          <a:ln w="9525">
            <a:noFill/>
            <a:miter lim="800000"/>
            <a:headEnd/>
            <a:tailEnd/>
          </a:ln>
        </p:spPr>
        <p:txBody>
          <a:bodyPr>
            <a:spAutoFit/>
          </a:bodyPr>
          <a:lstStyle/>
          <a:p>
            <a:pPr rtl="0"/>
            <a:r>
              <a:rPr lang="nl-NL" sz="1400" b="0">
                <a:latin typeface="DIN Next LT Pro Light" panose="020B0303020203050203" pitchFamily="34" charset="0"/>
              </a:rPr>
              <a:t>/2</a:t>
            </a:r>
          </a:p>
        </p:txBody>
      </p:sp>
      <p:sp>
        <p:nvSpPr>
          <p:cNvPr id="15" name="Flèche : courbe vers la gauche 14">
            <a:extLst>
              <a:ext uri="{FF2B5EF4-FFF2-40B4-BE49-F238E27FC236}">
                <a16:creationId xmlns:a16="http://schemas.microsoft.com/office/drawing/2014/main" id="{7C1B076A-D5FE-4AF2-AB00-091EFD8B5666}"/>
              </a:ext>
            </a:extLst>
          </p:cNvPr>
          <p:cNvSpPr/>
          <p:nvPr/>
        </p:nvSpPr>
        <p:spPr>
          <a:xfrm>
            <a:off x="8855085" y="4687144"/>
            <a:ext cx="63448" cy="1983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Flèche : courbe vers la gauche 15">
            <a:extLst>
              <a:ext uri="{FF2B5EF4-FFF2-40B4-BE49-F238E27FC236}">
                <a16:creationId xmlns:a16="http://schemas.microsoft.com/office/drawing/2014/main" id="{9EE6EC78-5486-454B-A9F5-C85120689B5A}"/>
              </a:ext>
            </a:extLst>
          </p:cNvPr>
          <p:cNvSpPr/>
          <p:nvPr/>
        </p:nvSpPr>
        <p:spPr>
          <a:xfrm>
            <a:off x="8865840" y="5002584"/>
            <a:ext cx="63448" cy="1983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Flèche : courbe vers la gauche 16">
            <a:extLst>
              <a:ext uri="{FF2B5EF4-FFF2-40B4-BE49-F238E27FC236}">
                <a16:creationId xmlns:a16="http://schemas.microsoft.com/office/drawing/2014/main" id="{AEF86BE0-C9C9-419B-B96D-263021AE3449}"/>
              </a:ext>
            </a:extLst>
          </p:cNvPr>
          <p:cNvSpPr/>
          <p:nvPr/>
        </p:nvSpPr>
        <p:spPr>
          <a:xfrm>
            <a:off x="8881975" y="5318024"/>
            <a:ext cx="63448" cy="1983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4674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AC20-AFFD-4BAB-926B-FB5A8FA76756}"/>
              </a:ext>
            </a:extLst>
          </p:cNvPr>
          <p:cNvSpPr>
            <a:spLocks noGrp="1"/>
          </p:cNvSpPr>
          <p:nvPr>
            <p:ph type="ctrTitle"/>
          </p:nvPr>
        </p:nvSpPr>
        <p:spPr/>
        <p:txBody>
          <a:bodyPr>
            <a:noAutofit/>
          </a:bodyPr>
          <a:lstStyle/>
          <a:p>
            <a:pPr rtl="0"/>
            <a:r>
              <a:rPr lang="nl-NL" sz="4000"/>
              <a:t>De voornaamste types </a:t>
            </a:r>
            <a:br>
              <a:rPr lang="fr-BE" sz="4000" dirty="0"/>
            </a:br>
            <a:r>
              <a:rPr lang="nl-NL" sz="4000"/>
              <a:t>van ioniserende straling zijn:</a:t>
            </a:r>
          </a:p>
        </p:txBody>
      </p:sp>
      <p:sp>
        <p:nvSpPr>
          <p:cNvPr id="3" name="Espace réservé du texte 2">
            <a:extLst>
              <a:ext uri="{FF2B5EF4-FFF2-40B4-BE49-F238E27FC236}">
                <a16:creationId xmlns:a16="http://schemas.microsoft.com/office/drawing/2014/main" id="{C23D5A2E-89C3-4020-A00C-3C5BC6F159C9}"/>
              </a:ext>
            </a:extLst>
          </p:cNvPr>
          <p:cNvSpPr>
            <a:spLocks noGrp="1"/>
          </p:cNvSpPr>
          <p:nvPr>
            <p:ph type="body" sz="quarter" idx="10"/>
          </p:nvPr>
        </p:nvSpPr>
        <p:spPr>
          <a:xfrm>
            <a:off x="1004330" y="2321307"/>
            <a:ext cx="10646201" cy="4318329"/>
          </a:xfrm>
        </p:spPr>
        <p:txBody>
          <a:bodyPr>
            <a:normAutofit/>
          </a:bodyPr>
          <a:lstStyle/>
          <a:p>
            <a:pPr marL="0" indent="0">
              <a:buNone/>
            </a:pPr>
            <a:endParaRPr lang="fr-BE" sz="1900" dirty="0"/>
          </a:p>
          <a:p>
            <a:pPr marL="0" indent="0" rtl="0">
              <a:buNone/>
            </a:pPr>
            <a:r>
              <a:rPr lang="nl-NL" sz="1900" b="1">
                <a:solidFill>
                  <a:schemeClr val="accent1"/>
                </a:solidFill>
              </a:rPr>
              <a:t>Alfastraling (α)</a:t>
            </a:r>
          </a:p>
          <a:p>
            <a:pPr marL="0" indent="0">
              <a:buNone/>
            </a:pPr>
            <a:endParaRPr lang="fr-BE" sz="1900" b="1" dirty="0">
              <a:solidFill>
                <a:schemeClr val="accent1"/>
              </a:solidFill>
            </a:endParaRPr>
          </a:p>
          <a:p>
            <a:pPr marL="0" indent="0" rtl="0">
              <a:buNone/>
            </a:pPr>
            <a:r>
              <a:rPr lang="nl-NL" sz="1900" b="1">
                <a:solidFill>
                  <a:schemeClr val="accent1"/>
                </a:solidFill>
              </a:rPr>
              <a:t>Bètastraling (β) </a:t>
            </a:r>
          </a:p>
          <a:p>
            <a:pPr marL="0" indent="0">
              <a:buNone/>
            </a:pPr>
            <a:endParaRPr lang="fr-BE" sz="1900" b="1" dirty="0">
              <a:solidFill>
                <a:schemeClr val="accent1"/>
              </a:solidFill>
            </a:endParaRPr>
          </a:p>
          <a:p>
            <a:pPr marL="0" indent="0" rtl="0">
              <a:buNone/>
            </a:pPr>
            <a:r>
              <a:rPr lang="nl-NL" sz="1900" b="1">
                <a:solidFill>
                  <a:schemeClr val="accent1"/>
                </a:solidFill>
              </a:rPr>
              <a:t>Gammastraling (γ)</a:t>
            </a:r>
          </a:p>
          <a:p>
            <a:pPr marL="0" indent="0">
              <a:buNone/>
            </a:pPr>
            <a:endParaRPr lang="fr-BE" sz="2100" dirty="0"/>
          </a:p>
          <a:p>
            <a:pPr marL="0" indent="0">
              <a:buNone/>
            </a:pPr>
            <a:endParaRPr lang="fr-BE" sz="1700" dirty="0"/>
          </a:p>
          <a:p>
            <a:pPr rtl="0"/>
            <a:r>
              <a:rPr lang="nl-NL" sz="1600"/>
              <a:t>Ioniserende straling interageert met de andere elementen van de materie en geeft ze energie.</a:t>
            </a:r>
          </a:p>
          <a:p>
            <a:pPr rtl="0"/>
            <a:r>
              <a:rPr lang="nl-NL" sz="1600"/>
              <a:t>Ze is onzichtbaar, nauwelijks waarneembaar en pijnloos. </a:t>
            </a:r>
          </a:p>
          <a:p>
            <a:pPr rtl="0"/>
            <a:r>
              <a:rPr lang="nl-NL" sz="1600"/>
              <a:t>Toch kan ze erg gemakkelijk worden opgespoord met geschikte meetapparatuur.</a:t>
            </a:r>
          </a:p>
          <a:p>
            <a:endParaRPr lang="fr-BE" dirty="0"/>
          </a:p>
        </p:txBody>
      </p:sp>
      <p:pic>
        <p:nvPicPr>
          <p:cNvPr id="4" name="Image 3">
            <a:extLst>
              <a:ext uri="{FF2B5EF4-FFF2-40B4-BE49-F238E27FC236}">
                <a16:creationId xmlns:a16="http://schemas.microsoft.com/office/drawing/2014/main" id="{8FCAA60A-BA54-4E31-95A8-87386071962C}"/>
              </a:ext>
            </a:extLst>
          </p:cNvPr>
          <p:cNvPicPr>
            <a:picLocks noChangeAspect="1"/>
          </p:cNvPicPr>
          <p:nvPr/>
        </p:nvPicPr>
        <p:blipFill rotWithShape="1">
          <a:blip r:embed="rId3"/>
          <a:srcRect l="34756" t="21680" r="58890" b="62106"/>
          <a:stretch/>
        </p:blipFill>
        <p:spPr>
          <a:xfrm>
            <a:off x="4567260" y="2633908"/>
            <a:ext cx="2743200" cy="1968528"/>
          </a:xfrm>
          <a:prstGeom prst="rect">
            <a:avLst/>
          </a:prstGeom>
        </p:spPr>
      </p:pic>
    </p:spTree>
    <p:extLst>
      <p:ext uri="{BB962C8B-B14F-4D97-AF65-F5344CB8AC3E}">
        <p14:creationId xmlns:p14="http://schemas.microsoft.com/office/powerpoint/2010/main" val="6656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29C066-7471-490A-8095-5D6432EC5135}"/>
              </a:ext>
            </a:extLst>
          </p:cNvPr>
          <p:cNvSpPr>
            <a:spLocks noGrp="1"/>
          </p:cNvSpPr>
          <p:nvPr>
            <p:ph type="ctrTitle"/>
          </p:nvPr>
        </p:nvSpPr>
        <p:spPr/>
        <p:txBody>
          <a:bodyPr>
            <a:normAutofit/>
          </a:bodyPr>
          <a:lstStyle/>
          <a:p>
            <a:pPr rtl="0"/>
            <a:r>
              <a:rPr lang="nl-NL" sz="4000">
                <a:solidFill>
                  <a:schemeClr val="bg1"/>
                </a:solidFill>
              </a:rPr>
              <a:t>Alfastraling</a:t>
            </a:r>
          </a:p>
        </p:txBody>
      </p:sp>
      <p:sp>
        <p:nvSpPr>
          <p:cNvPr id="3" name="Espace réservé du texte 2">
            <a:extLst>
              <a:ext uri="{FF2B5EF4-FFF2-40B4-BE49-F238E27FC236}">
                <a16:creationId xmlns:a16="http://schemas.microsoft.com/office/drawing/2014/main" id="{F9E4A82B-C38D-4556-9778-6E68B8633CCC}"/>
              </a:ext>
            </a:extLst>
          </p:cNvPr>
          <p:cNvSpPr>
            <a:spLocks noGrp="1"/>
          </p:cNvSpPr>
          <p:nvPr>
            <p:ph type="body" sz="quarter" idx="10"/>
          </p:nvPr>
        </p:nvSpPr>
        <p:spPr>
          <a:xfrm>
            <a:off x="1004331" y="2321307"/>
            <a:ext cx="7849737" cy="3882171"/>
          </a:xfrm>
        </p:spPr>
        <p:txBody>
          <a:bodyPr>
            <a:normAutofit lnSpcReduction="10000"/>
          </a:bodyPr>
          <a:lstStyle/>
          <a:p>
            <a:pPr algn="just" rtl="0"/>
            <a:r>
              <a:rPr lang="nl-NL" sz="2100"/>
              <a:t>De </a:t>
            </a:r>
            <a:r>
              <a:rPr lang="nl-NL" sz="2100">
                <a:solidFill>
                  <a:schemeClr val="accent2"/>
                </a:solidFill>
              </a:rPr>
              <a:t>straling bestaat uit heliumkernen</a:t>
            </a:r>
            <a:r>
              <a:rPr lang="nl-NL" sz="2100"/>
              <a:t>.</a:t>
            </a:r>
          </a:p>
          <a:p>
            <a:pPr algn="just" rtl="0"/>
            <a:r>
              <a:rPr lang="nl-NL" sz="2100">
                <a:solidFill>
                  <a:schemeClr val="accent2"/>
                </a:solidFill>
              </a:rPr>
              <a:t>Hoge interactie </a:t>
            </a:r>
            <a:r>
              <a:rPr lang="nl-NL" sz="2100">
                <a:solidFill>
                  <a:schemeClr val="accent2"/>
                </a:solidFill>
                <a:sym typeface="Wingdings" pitchFamily="2" charset="2"/>
              </a:rPr>
              <a:t> </a:t>
            </a:r>
            <a:r>
              <a:rPr lang="nl-NL" sz="2100">
                <a:solidFill>
                  <a:schemeClr val="accent2"/>
                </a:solidFill>
              </a:rPr>
              <a:t>Stilstand over een korte afstand (4 tot 5 cm lucht)</a:t>
            </a:r>
          </a:p>
          <a:p>
            <a:pPr algn="just" rtl="0"/>
            <a:r>
              <a:rPr lang="nl-NL" sz="2100">
                <a:solidFill>
                  <a:schemeClr val="accent2"/>
                </a:solidFill>
              </a:rPr>
              <a:t>Geschikt beschermingsveld: een eenvoudig blad papier!!!</a:t>
            </a:r>
          </a:p>
          <a:p>
            <a:pPr marL="0" indent="0" algn="just">
              <a:buNone/>
            </a:pPr>
            <a:endParaRPr lang="fr-BE" dirty="0"/>
          </a:p>
          <a:p>
            <a:pPr lvl="1" algn="just" rtl="0"/>
            <a:r>
              <a:rPr lang="nl-NL" sz="1700"/>
              <a:t>Bij uitwendige besmetting of uitwendige bestraling zullen de alfastralen 'enkel' de huid aantasten. De andere organen zijn beschermd, aangezien ze niet worden blootgesteld/bestraald (de alfastralen bereiken de andere organen niet).</a:t>
            </a:r>
          </a:p>
          <a:p>
            <a:pPr algn="just"/>
            <a:endParaRPr lang="fr-BE" sz="1700" dirty="0"/>
          </a:p>
          <a:p>
            <a:pPr lvl="1" algn="just" rtl="0"/>
            <a:r>
              <a:rPr lang="nl-NL" sz="1700"/>
              <a:t>MAAR een inwendige besmetting (waarbij de radioactieve stof zich in het lichaam bevindt) is </a:t>
            </a:r>
            <a:r>
              <a:rPr lang="nl-NL" sz="1700">
                <a:solidFill>
                  <a:srgbClr val="FF0000"/>
                </a:solidFill>
              </a:rPr>
              <a:t>UITERST GEVAARLIJK</a:t>
            </a:r>
            <a:r>
              <a:rPr lang="nl-NL" sz="1700"/>
              <a:t>, aangezien de organen niet meer beschermd zijn en dus worden bestraald. </a:t>
            </a:r>
          </a:p>
          <a:p>
            <a:endParaRPr lang="fr-BE" dirty="0"/>
          </a:p>
        </p:txBody>
      </p:sp>
      <p:pic>
        <p:nvPicPr>
          <p:cNvPr id="4" name="Picture 2" descr="250px-Alpha_Decay_svg">
            <a:extLst>
              <a:ext uri="{FF2B5EF4-FFF2-40B4-BE49-F238E27FC236}">
                <a16:creationId xmlns:a16="http://schemas.microsoft.com/office/drawing/2014/main" id="{97DE4323-CDC4-4852-A6C3-6F361D2CE602}"/>
              </a:ext>
            </a:extLst>
          </p:cNvPr>
          <p:cNvPicPr>
            <a:picLocks noChangeAspect="1" noChangeArrowheads="1"/>
          </p:cNvPicPr>
          <p:nvPr/>
        </p:nvPicPr>
        <p:blipFill>
          <a:blip r:embed="rId3" cstate="print"/>
          <a:srcRect/>
          <a:stretch>
            <a:fillRect/>
          </a:stretch>
        </p:blipFill>
        <p:spPr bwMode="auto">
          <a:xfrm>
            <a:off x="9071717" y="3429000"/>
            <a:ext cx="2611437" cy="1952625"/>
          </a:xfrm>
          <a:prstGeom prst="rect">
            <a:avLst/>
          </a:prstGeom>
          <a:noFill/>
          <a:ln w="9525">
            <a:noFill/>
            <a:miter lim="800000"/>
            <a:headEnd/>
            <a:tailEnd/>
          </a:ln>
        </p:spPr>
      </p:pic>
    </p:spTree>
    <p:extLst>
      <p:ext uri="{BB962C8B-B14F-4D97-AF65-F5344CB8AC3E}">
        <p14:creationId xmlns:p14="http://schemas.microsoft.com/office/powerpoint/2010/main" val="14568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BC6C4-C093-4F12-B67A-9A62D652C818}"/>
              </a:ext>
            </a:extLst>
          </p:cNvPr>
          <p:cNvSpPr>
            <a:spLocks noGrp="1"/>
          </p:cNvSpPr>
          <p:nvPr>
            <p:ph type="ctrTitle"/>
          </p:nvPr>
        </p:nvSpPr>
        <p:spPr/>
        <p:txBody>
          <a:bodyPr>
            <a:normAutofit/>
          </a:bodyPr>
          <a:lstStyle/>
          <a:p>
            <a:pPr rtl="0"/>
            <a:r>
              <a:rPr lang="nl-NL" sz="4000">
                <a:solidFill>
                  <a:schemeClr val="bg1"/>
                </a:solidFill>
              </a:rPr>
              <a:t>Bètastraling</a:t>
            </a:r>
          </a:p>
        </p:txBody>
      </p:sp>
      <p:sp>
        <p:nvSpPr>
          <p:cNvPr id="3" name="Espace réservé du texte 2">
            <a:extLst>
              <a:ext uri="{FF2B5EF4-FFF2-40B4-BE49-F238E27FC236}">
                <a16:creationId xmlns:a16="http://schemas.microsoft.com/office/drawing/2014/main" id="{4621E973-B360-4A40-9102-574061A63DBA}"/>
              </a:ext>
            </a:extLst>
          </p:cNvPr>
          <p:cNvSpPr>
            <a:spLocks noGrp="1"/>
          </p:cNvSpPr>
          <p:nvPr>
            <p:ph type="body" sz="quarter" idx="10"/>
          </p:nvPr>
        </p:nvSpPr>
        <p:spPr>
          <a:xfrm>
            <a:off x="1004331" y="2321307"/>
            <a:ext cx="7900833" cy="3882171"/>
          </a:xfrm>
        </p:spPr>
        <p:txBody>
          <a:bodyPr>
            <a:normAutofit lnSpcReduction="10000"/>
          </a:bodyPr>
          <a:lstStyle/>
          <a:p>
            <a:pPr algn="just" rtl="0"/>
            <a:r>
              <a:rPr lang="nl-NL" sz="2100" dirty="0"/>
              <a:t>De straling bestaat uit elektronen.</a:t>
            </a:r>
          </a:p>
          <a:p>
            <a:pPr algn="just" rtl="0"/>
            <a:r>
              <a:rPr lang="nl-NL" sz="2100" dirty="0">
                <a:solidFill>
                  <a:schemeClr val="accent2"/>
                </a:solidFill>
              </a:rPr>
              <a:t>Ze legt enkele meters in de lucht af en enkele millimeters in de materie. </a:t>
            </a:r>
          </a:p>
          <a:p>
            <a:pPr algn="just" rtl="0"/>
            <a:r>
              <a:rPr lang="nl-NL" sz="2100" dirty="0">
                <a:solidFill>
                  <a:schemeClr val="accent2"/>
                </a:solidFill>
              </a:rPr>
              <a:t>Geschikt beschermingsveld: </a:t>
            </a:r>
            <a:r>
              <a:rPr lang="nl-NL" sz="2100" dirty="0" err="1">
                <a:solidFill>
                  <a:schemeClr val="accent2"/>
                </a:solidFill>
              </a:rPr>
              <a:t>aliminiumfolie</a:t>
            </a:r>
            <a:r>
              <a:rPr lang="nl-NL" sz="2100" dirty="0">
                <a:solidFill>
                  <a:schemeClr val="accent2"/>
                </a:solidFill>
              </a:rPr>
              <a:t> of plexiglas </a:t>
            </a:r>
            <a:br>
              <a:rPr lang="fr-BE" sz="2100" dirty="0">
                <a:solidFill>
                  <a:schemeClr val="accent2"/>
                </a:solidFill>
              </a:rPr>
            </a:br>
            <a:r>
              <a:rPr lang="nl-NL" sz="2100" dirty="0">
                <a:solidFill>
                  <a:schemeClr val="accent2"/>
                </a:solidFill>
              </a:rPr>
              <a:t>(</a:t>
            </a:r>
            <a:r>
              <a:rPr lang="nl-NL" sz="2100" dirty="0">
                <a:solidFill>
                  <a:srgbClr val="FF0000"/>
                </a:solidFill>
              </a:rPr>
              <a:t>vooral geen lood</a:t>
            </a:r>
            <a:r>
              <a:rPr lang="nl-NL" sz="2100" dirty="0">
                <a:solidFill>
                  <a:schemeClr val="accent2"/>
                </a:solidFill>
              </a:rPr>
              <a:t>)</a:t>
            </a:r>
          </a:p>
          <a:p>
            <a:pPr algn="just"/>
            <a:endParaRPr lang="fr-BE" dirty="0"/>
          </a:p>
          <a:p>
            <a:pPr lvl="1" algn="just" rtl="0"/>
            <a:r>
              <a:rPr lang="nl-NL" sz="1700" dirty="0"/>
              <a:t>Bij uitwendige besmetting of uitwendige bestraling zullen de bètastralen vooral de huid aantasten. De andere organen blijven tamelijk gevrijwaard. </a:t>
            </a:r>
          </a:p>
          <a:p>
            <a:pPr algn="just"/>
            <a:endParaRPr lang="fr-BE" sz="1700" dirty="0"/>
          </a:p>
          <a:p>
            <a:pPr lvl="1" rtl="0"/>
            <a:r>
              <a:rPr lang="nl-NL" sz="1700" dirty="0"/>
              <a:t>MAAR een inwendige besmetting is </a:t>
            </a:r>
            <a:r>
              <a:rPr lang="nl-NL" sz="1700" dirty="0">
                <a:solidFill>
                  <a:srgbClr val="FF0000"/>
                </a:solidFill>
              </a:rPr>
              <a:t>erg gevaarlijk</a:t>
            </a:r>
            <a:br>
              <a:rPr lang="fr-BE" sz="1700" dirty="0">
                <a:solidFill>
                  <a:srgbClr val="FF0000"/>
                </a:solidFill>
              </a:rPr>
            </a:br>
            <a:r>
              <a:rPr lang="nl-NL" sz="1700" dirty="0"/>
              <a:t> (maar minder gevaarlijk dan bij alfastraling).</a:t>
            </a:r>
          </a:p>
          <a:p>
            <a:endParaRPr lang="fr-BE" dirty="0"/>
          </a:p>
        </p:txBody>
      </p:sp>
      <p:pic>
        <p:nvPicPr>
          <p:cNvPr id="4" name="Picture 2" descr="250px-Beta-minus_Decay_svg">
            <a:extLst>
              <a:ext uri="{FF2B5EF4-FFF2-40B4-BE49-F238E27FC236}">
                <a16:creationId xmlns:a16="http://schemas.microsoft.com/office/drawing/2014/main" id="{76966AC7-8B7C-402E-8D4C-3F5303C636C2}"/>
              </a:ext>
            </a:extLst>
          </p:cNvPr>
          <p:cNvPicPr>
            <a:picLocks noChangeAspect="1" noChangeArrowheads="1"/>
          </p:cNvPicPr>
          <p:nvPr/>
        </p:nvPicPr>
        <p:blipFill>
          <a:blip r:embed="rId3" cstate="print"/>
          <a:srcRect/>
          <a:stretch>
            <a:fillRect/>
          </a:stretch>
        </p:blipFill>
        <p:spPr bwMode="auto">
          <a:xfrm>
            <a:off x="9141531" y="3692025"/>
            <a:ext cx="2403475" cy="1635125"/>
          </a:xfrm>
          <a:prstGeom prst="rect">
            <a:avLst/>
          </a:prstGeom>
          <a:noFill/>
          <a:ln w="9525">
            <a:noFill/>
            <a:miter lim="800000"/>
            <a:headEnd/>
            <a:tailEnd/>
          </a:ln>
        </p:spPr>
      </p:pic>
    </p:spTree>
    <p:extLst>
      <p:ext uri="{BB962C8B-B14F-4D97-AF65-F5344CB8AC3E}">
        <p14:creationId xmlns:p14="http://schemas.microsoft.com/office/powerpoint/2010/main" val="361841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1E4FA-1B28-4BC3-AA08-711048C0CE43}"/>
              </a:ext>
            </a:extLst>
          </p:cNvPr>
          <p:cNvSpPr>
            <a:spLocks noGrp="1"/>
          </p:cNvSpPr>
          <p:nvPr>
            <p:ph type="ctrTitle"/>
          </p:nvPr>
        </p:nvSpPr>
        <p:spPr/>
        <p:txBody>
          <a:bodyPr>
            <a:normAutofit/>
          </a:bodyPr>
          <a:lstStyle/>
          <a:p>
            <a:pPr rtl="0"/>
            <a:r>
              <a:rPr lang="nl-NL" sz="4000">
                <a:solidFill>
                  <a:schemeClr val="bg1"/>
                </a:solidFill>
              </a:rPr>
              <a:t>Gammastraling (γ)</a:t>
            </a:r>
          </a:p>
        </p:txBody>
      </p:sp>
      <p:sp>
        <p:nvSpPr>
          <p:cNvPr id="3" name="Espace réservé du texte 2">
            <a:extLst>
              <a:ext uri="{FF2B5EF4-FFF2-40B4-BE49-F238E27FC236}">
                <a16:creationId xmlns:a16="http://schemas.microsoft.com/office/drawing/2014/main" id="{6CC30344-0760-4161-A4FC-AC1593FE05FD}"/>
              </a:ext>
            </a:extLst>
          </p:cNvPr>
          <p:cNvSpPr>
            <a:spLocks noGrp="1"/>
          </p:cNvSpPr>
          <p:nvPr>
            <p:ph type="body" sz="quarter" idx="10"/>
          </p:nvPr>
        </p:nvSpPr>
        <p:spPr>
          <a:xfrm>
            <a:off x="1004331" y="2321307"/>
            <a:ext cx="8028157" cy="4447483"/>
          </a:xfrm>
        </p:spPr>
        <p:txBody>
          <a:bodyPr>
            <a:normAutofit fontScale="92500" lnSpcReduction="20000"/>
          </a:bodyPr>
          <a:lstStyle/>
          <a:p>
            <a:pPr rtl="0"/>
            <a:r>
              <a:rPr lang="nl-NL" sz="2200"/>
              <a:t>De stralingen zijn elektromagnetische golven </a:t>
            </a:r>
            <a:br>
              <a:rPr lang="fr-BE" sz="2200" dirty="0"/>
            </a:br>
            <a:r>
              <a:rPr lang="nl-NL" sz="1900" i="1">
                <a:solidFill>
                  <a:schemeClr val="accent2"/>
                </a:solidFill>
              </a:rPr>
              <a:t>(vergelijkbaar met lichtgolven, maar onzichtbaar)</a:t>
            </a:r>
            <a:r>
              <a:rPr lang="nl-NL" sz="2200"/>
              <a:t>.</a:t>
            </a:r>
          </a:p>
          <a:p>
            <a:pPr rtl="0"/>
            <a:r>
              <a:rPr lang="nl-NL" sz="2200">
                <a:solidFill>
                  <a:schemeClr val="accent2"/>
                </a:solidFill>
              </a:rPr>
              <a:t>Weinig interactie </a:t>
            </a:r>
            <a:r>
              <a:rPr lang="nl-NL" sz="2200">
                <a:solidFill>
                  <a:schemeClr val="accent2"/>
                </a:solidFill>
                <a:sym typeface="Wingdings" pitchFamily="2" charset="2"/>
              </a:rPr>
              <a:t> </a:t>
            </a:r>
            <a:r>
              <a:rPr lang="nl-NL" sz="2200">
                <a:solidFill>
                  <a:schemeClr val="accent2"/>
                </a:solidFill>
              </a:rPr>
              <a:t>Ze dringt diep door, legt tientallen meter in de lucht af en kan overal in het lichaam dringen.</a:t>
            </a:r>
          </a:p>
          <a:p>
            <a:pPr rtl="0"/>
            <a:r>
              <a:rPr lang="nl-NL" sz="2200">
                <a:solidFill>
                  <a:schemeClr val="accent2"/>
                </a:solidFill>
              </a:rPr>
              <a:t>Geschikt beschermingsveld: lood, beton, ...</a:t>
            </a:r>
          </a:p>
          <a:p>
            <a:pPr algn="just"/>
            <a:endParaRPr lang="fr-BE" dirty="0"/>
          </a:p>
          <a:p>
            <a:pPr lvl="1" algn="just" rtl="0"/>
            <a:r>
              <a:rPr lang="nl-NL" sz="1900"/>
              <a:t>Bij externe besmetting of externe bestraling kunnen de gammastralen alle organen bereiken.</a:t>
            </a:r>
          </a:p>
          <a:p>
            <a:pPr algn="just"/>
            <a:endParaRPr lang="fr-BE" sz="1900" dirty="0"/>
          </a:p>
          <a:p>
            <a:pPr lvl="1" algn="just" rtl="0"/>
            <a:r>
              <a:rPr lang="nl-NL" sz="1900"/>
              <a:t>Een inwendige besmetting is ook erg gevaarlijk, maar kan gemakkelijk met controleapparatuur worden opgespoord.</a:t>
            </a:r>
          </a:p>
          <a:p>
            <a:pPr algn="just"/>
            <a:endParaRPr lang="fr-BE" sz="1900" dirty="0">
              <a:solidFill>
                <a:srgbClr val="FF0000"/>
              </a:solidFill>
            </a:endParaRPr>
          </a:p>
          <a:p>
            <a:pPr lvl="1" algn="just" rtl="0"/>
            <a:r>
              <a:rPr lang="nl-NL" sz="1900"/>
              <a:t>De uitwendige bestraling in een gecontroleerde zone wordt vooral veroorzaakt door dit type van straling. </a:t>
            </a:r>
          </a:p>
          <a:p>
            <a:endParaRPr lang="fr-BE" dirty="0"/>
          </a:p>
        </p:txBody>
      </p:sp>
      <p:pic>
        <p:nvPicPr>
          <p:cNvPr id="4" name="Picture 2" descr="Gammadecay-1">
            <a:extLst>
              <a:ext uri="{FF2B5EF4-FFF2-40B4-BE49-F238E27FC236}">
                <a16:creationId xmlns:a16="http://schemas.microsoft.com/office/drawing/2014/main" id="{32A81C66-F712-47B4-8C1E-088D2BC60755}"/>
              </a:ext>
            </a:extLst>
          </p:cNvPr>
          <p:cNvPicPr>
            <a:picLocks noChangeAspect="1" noChangeArrowheads="1"/>
          </p:cNvPicPr>
          <p:nvPr/>
        </p:nvPicPr>
        <p:blipFill>
          <a:blip r:embed="rId3" cstate="print"/>
          <a:srcRect/>
          <a:stretch>
            <a:fillRect/>
          </a:stretch>
        </p:blipFill>
        <p:spPr bwMode="auto">
          <a:xfrm>
            <a:off x="9136837" y="3130504"/>
            <a:ext cx="2514600" cy="2263775"/>
          </a:xfrm>
          <a:prstGeom prst="rect">
            <a:avLst/>
          </a:prstGeom>
          <a:noFill/>
          <a:ln w="9525">
            <a:noFill/>
            <a:miter lim="800000"/>
            <a:headEnd/>
            <a:tailEnd/>
          </a:ln>
        </p:spPr>
      </p:pic>
    </p:spTree>
    <p:extLst>
      <p:ext uri="{BB962C8B-B14F-4D97-AF65-F5344CB8AC3E}">
        <p14:creationId xmlns:p14="http://schemas.microsoft.com/office/powerpoint/2010/main" val="304969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4EA52A-CEF6-4DD5-820A-23D027F1909C}"/>
              </a:ext>
            </a:extLst>
          </p:cNvPr>
          <p:cNvSpPr>
            <a:spLocks noGrp="1"/>
          </p:cNvSpPr>
          <p:nvPr>
            <p:ph type="ctrTitle"/>
          </p:nvPr>
        </p:nvSpPr>
        <p:spPr/>
        <p:txBody>
          <a:bodyPr>
            <a:normAutofit/>
          </a:bodyPr>
          <a:lstStyle/>
          <a:p>
            <a:pPr rtl="0"/>
            <a:r>
              <a:rPr lang="nl-NL" sz="4000"/>
              <a:t>Deel I: om te onthouden</a:t>
            </a:r>
          </a:p>
        </p:txBody>
      </p:sp>
      <p:sp>
        <p:nvSpPr>
          <p:cNvPr id="3" name="Espace réservé du texte 2">
            <a:extLst>
              <a:ext uri="{FF2B5EF4-FFF2-40B4-BE49-F238E27FC236}">
                <a16:creationId xmlns:a16="http://schemas.microsoft.com/office/drawing/2014/main" id="{E8DEC682-C8E4-4CC9-8990-9900AF9EF7D8}"/>
              </a:ext>
            </a:extLst>
          </p:cNvPr>
          <p:cNvSpPr>
            <a:spLocks noGrp="1"/>
          </p:cNvSpPr>
          <p:nvPr>
            <p:ph type="body" sz="quarter" idx="10"/>
          </p:nvPr>
        </p:nvSpPr>
        <p:spPr>
          <a:xfrm>
            <a:off x="1004331" y="2321307"/>
            <a:ext cx="10372915" cy="4380707"/>
          </a:xfrm>
        </p:spPr>
        <p:txBody>
          <a:bodyPr>
            <a:normAutofit fontScale="85000" lnSpcReduction="20000"/>
          </a:bodyPr>
          <a:lstStyle/>
          <a:p>
            <a:pPr rtl="0"/>
            <a:r>
              <a:rPr lang="nl-NL" sz="2200">
                <a:solidFill>
                  <a:schemeClr val="accent2"/>
                </a:solidFill>
              </a:rPr>
              <a:t>De voornaamste types van straling</a:t>
            </a:r>
          </a:p>
          <a:p>
            <a:pPr marL="0" indent="0">
              <a:buNone/>
            </a:pPr>
            <a:endParaRPr lang="fr-BE" dirty="0">
              <a:solidFill>
                <a:schemeClr val="accent2"/>
              </a:solidFill>
            </a:endParaRPr>
          </a:p>
          <a:p>
            <a:endParaRPr lang="fr-BE" dirty="0">
              <a:solidFill>
                <a:schemeClr val="accent2"/>
              </a:solidFill>
            </a:endParaRPr>
          </a:p>
          <a:p>
            <a:endParaRPr lang="fr-BE" dirty="0">
              <a:solidFill>
                <a:schemeClr val="accent2"/>
              </a:solidFill>
            </a:endParaRPr>
          </a:p>
          <a:p>
            <a:endParaRPr lang="fr-BE" dirty="0">
              <a:solidFill>
                <a:schemeClr val="accent2"/>
              </a:solidFill>
            </a:endParaRPr>
          </a:p>
          <a:p>
            <a:endParaRPr lang="fr-BE" dirty="0">
              <a:solidFill>
                <a:schemeClr val="accent2"/>
              </a:solidFill>
            </a:endParaRPr>
          </a:p>
          <a:p>
            <a:pPr rtl="0"/>
            <a:r>
              <a:rPr lang="nl-NL" sz="2200">
                <a:solidFill>
                  <a:schemeClr val="accent2"/>
                </a:solidFill>
              </a:rPr>
              <a:t>Radioactief verval</a:t>
            </a:r>
          </a:p>
          <a:p>
            <a:endParaRPr lang="fr-BE" sz="2200" dirty="0">
              <a:solidFill>
                <a:schemeClr val="accent2"/>
              </a:solidFill>
            </a:endParaRPr>
          </a:p>
          <a:p>
            <a:pPr rtl="0"/>
            <a:r>
              <a:rPr lang="nl-NL" sz="2200">
                <a:solidFill>
                  <a:schemeClr val="accent2"/>
                </a:solidFill>
              </a:rPr>
              <a:t>De gevaren van radioactiviteit </a:t>
            </a:r>
          </a:p>
          <a:p>
            <a:pPr lvl="1" rtl="0">
              <a:lnSpc>
                <a:spcPct val="120000"/>
              </a:lnSpc>
              <a:spcBef>
                <a:spcPts val="0"/>
              </a:spcBef>
            </a:pPr>
            <a:r>
              <a:rPr lang="nl-NL"/>
              <a:t>Bestraling</a:t>
            </a:r>
          </a:p>
          <a:p>
            <a:pPr lvl="1" rtl="0">
              <a:lnSpc>
                <a:spcPct val="120000"/>
              </a:lnSpc>
              <a:spcBef>
                <a:spcPts val="0"/>
              </a:spcBef>
            </a:pPr>
            <a:r>
              <a:rPr lang="nl-NL"/>
              <a:t>(Inwendige en uitwendige) besmetting</a:t>
            </a:r>
          </a:p>
          <a:p>
            <a:pPr marL="457200" lvl="1" indent="0">
              <a:lnSpc>
                <a:spcPct val="120000"/>
              </a:lnSpc>
              <a:spcBef>
                <a:spcPts val="0"/>
              </a:spcBef>
              <a:buNone/>
            </a:pPr>
            <a:endParaRPr lang="fr-BE" sz="2400" dirty="0">
              <a:solidFill>
                <a:schemeClr val="accent2"/>
              </a:solidFill>
            </a:endParaRPr>
          </a:p>
          <a:p>
            <a:pPr rtl="0"/>
            <a:r>
              <a:rPr lang="nl-NL" sz="2200">
                <a:solidFill>
                  <a:schemeClr val="accent2"/>
                </a:solidFill>
              </a:rPr>
              <a:t>De beschermingsvelden</a:t>
            </a:r>
          </a:p>
        </p:txBody>
      </p:sp>
      <p:pic>
        <p:nvPicPr>
          <p:cNvPr id="4" name="Image 3">
            <a:extLst>
              <a:ext uri="{FF2B5EF4-FFF2-40B4-BE49-F238E27FC236}">
                <a16:creationId xmlns:a16="http://schemas.microsoft.com/office/drawing/2014/main" id="{D769660B-FA70-42B9-9C86-127F03E54EE7}"/>
              </a:ext>
            </a:extLst>
          </p:cNvPr>
          <p:cNvPicPr>
            <a:picLocks noChangeAspect="1"/>
          </p:cNvPicPr>
          <p:nvPr/>
        </p:nvPicPr>
        <p:blipFill rotWithShape="1">
          <a:blip r:embed="rId3"/>
          <a:srcRect l="34756" t="21680" r="58890" b="62106"/>
          <a:stretch/>
        </p:blipFill>
        <p:spPr>
          <a:xfrm>
            <a:off x="1349713" y="2701959"/>
            <a:ext cx="1786975" cy="1282338"/>
          </a:xfrm>
          <a:prstGeom prst="rect">
            <a:avLst/>
          </a:prstGeom>
        </p:spPr>
      </p:pic>
      <p:grpSp>
        <p:nvGrpSpPr>
          <p:cNvPr id="5" name="Groupe 27">
            <a:extLst>
              <a:ext uri="{FF2B5EF4-FFF2-40B4-BE49-F238E27FC236}">
                <a16:creationId xmlns:a16="http://schemas.microsoft.com/office/drawing/2014/main" id="{A189D08E-C703-49C9-A5D4-153EBEA420DF}"/>
              </a:ext>
            </a:extLst>
          </p:cNvPr>
          <p:cNvGrpSpPr>
            <a:grpSpLocks/>
          </p:cNvGrpSpPr>
          <p:nvPr/>
        </p:nvGrpSpPr>
        <p:grpSpPr bwMode="auto">
          <a:xfrm>
            <a:off x="6544231" y="2943718"/>
            <a:ext cx="4643438" cy="2911475"/>
            <a:chOff x="4191000" y="3111500"/>
            <a:chExt cx="4643437" cy="2911277"/>
          </a:xfrm>
        </p:grpSpPr>
        <p:sp>
          <p:nvSpPr>
            <p:cNvPr id="6" name="ZoneTexte 21">
              <a:extLst>
                <a:ext uri="{FF2B5EF4-FFF2-40B4-BE49-F238E27FC236}">
                  <a16:creationId xmlns:a16="http://schemas.microsoft.com/office/drawing/2014/main" id="{0BB324E7-B670-43B4-BDBB-63B99B580493}"/>
                </a:ext>
              </a:extLst>
            </p:cNvPr>
            <p:cNvSpPr txBox="1">
              <a:spLocks noChangeArrowheads="1"/>
            </p:cNvSpPr>
            <p:nvPr/>
          </p:nvSpPr>
          <p:spPr bwMode="auto">
            <a:xfrm>
              <a:off x="7010400" y="4572000"/>
              <a:ext cx="1371600" cy="923330"/>
            </a:xfrm>
            <a:prstGeom prst="rect">
              <a:avLst/>
            </a:prstGeom>
            <a:noFill/>
            <a:ln w="9525">
              <a:noFill/>
              <a:miter lim="800000"/>
              <a:headEnd/>
              <a:tailEnd/>
            </a:ln>
          </p:spPr>
          <p:txBody>
            <a:bodyPr>
              <a:spAutoFit/>
            </a:bodyPr>
            <a:lstStyle/>
            <a:p>
              <a:pPr rtl="0"/>
              <a:r>
                <a:rPr lang="nl-NL">
                  <a:solidFill>
                    <a:schemeClr val="bg1"/>
                  </a:solidFill>
                </a:rPr>
                <a:t>Zwaar beton of lood</a:t>
              </a:r>
            </a:p>
          </p:txBody>
        </p:sp>
        <p:pic>
          <p:nvPicPr>
            <p:cNvPr id="7" name="Picture 2" descr="\\Srv-einstein\SCP\Users\NPAQ\Formation\RPR\20130122120402782_0001.jpg">
              <a:extLst>
                <a:ext uri="{FF2B5EF4-FFF2-40B4-BE49-F238E27FC236}">
                  <a16:creationId xmlns:a16="http://schemas.microsoft.com/office/drawing/2014/main" id="{6EB8E06E-3B1C-4155-B263-93F46F8D86B3}"/>
                </a:ext>
              </a:extLst>
            </p:cNvPr>
            <p:cNvPicPr>
              <a:picLocks noChangeAspect="1" noChangeArrowheads="1"/>
            </p:cNvPicPr>
            <p:nvPr/>
          </p:nvPicPr>
          <p:blipFill>
            <a:blip r:embed="rId4" cstate="print"/>
            <a:srcRect t="12820"/>
            <a:stretch>
              <a:fillRect/>
            </a:stretch>
          </p:blipFill>
          <p:spPr bwMode="auto">
            <a:xfrm>
              <a:off x="4191000" y="3124200"/>
              <a:ext cx="4643437" cy="2878137"/>
            </a:xfrm>
            <a:prstGeom prst="rect">
              <a:avLst/>
            </a:prstGeom>
            <a:noFill/>
            <a:ln w="9525">
              <a:noFill/>
              <a:miter lim="800000"/>
              <a:headEnd/>
              <a:tailEnd/>
            </a:ln>
          </p:spPr>
        </p:pic>
        <p:sp>
          <p:nvSpPr>
            <p:cNvPr id="8" name="ZoneTexte 23">
              <a:extLst>
                <a:ext uri="{FF2B5EF4-FFF2-40B4-BE49-F238E27FC236}">
                  <a16:creationId xmlns:a16="http://schemas.microsoft.com/office/drawing/2014/main" id="{3B731F7D-9EF1-4A9F-8809-4890F0E3CE17}"/>
                </a:ext>
              </a:extLst>
            </p:cNvPr>
            <p:cNvSpPr txBox="1">
              <a:spLocks noChangeArrowheads="1"/>
            </p:cNvSpPr>
            <p:nvPr/>
          </p:nvSpPr>
          <p:spPr bwMode="auto">
            <a:xfrm>
              <a:off x="7734300" y="3121223"/>
              <a:ext cx="990600" cy="307777"/>
            </a:xfrm>
            <a:prstGeom prst="rect">
              <a:avLst/>
            </a:prstGeom>
            <a:noFill/>
            <a:ln w="9525">
              <a:noFill/>
              <a:miter lim="800000"/>
              <a:headEnd/>
              <a:tailEnd/>
            </a:ln>
          </p:spPr>
          <p:txBody>
            <a:bodyPr>
              <a:spAutoFit/>
            </a:bodyPr>
            <a:lstStyle/>
            <a:p>
              <a:pPr rtl="0"/>
              <a:r>
                <a:rPr lang="nl-NL" sz="1400"/>
                <a:t>Lood</a:t>
              </a:r>
            </a:p>
          </p:txBody>
        </p:sp>
        <p:sp>
          <p:nvSpPr>
            <p:cNvPr id="9" name="ZoneTexte 24">
              <a:extLst>
                <a:ext uri="{FF2B5EF4-FFF2-40B4-BE49-F238E27FC236}">
                  <a16:creationId xmlns:a16="http://schemas.microsoft.com/office/drawing/2014/main" id="{0F9C5445-252D-4CF9-9FB7-4E6E01A729DC}"/>
                </a:ext>
              </a:extLst>
            </p:cNvPr>
            <p:cNvSpPr txBox="1">
              <a:spLocks noChangeArrowheads="1"/>
            </p:cNvSpPr>
            <p:nvPr/>
          </p:nvSpPr>
          <p:spPr bwMode="auto">
            <a:xfrm>
              <a:off x="6629402" y="3111500"/>
              <a:ext cx="1523998" cy="307777"/>
            </a:xfrm>
            <a:prstGeom prst="rect">
              <a:avLst/>
            </a:prstGeom>
            <a:noFill/>
            <a:ln w="9525">
              <a:noFill/>
              <a:miter lim="800000"/>
              <a:headEnd/>
              <a:tailEnd/>
            </a:ln>
          </p:spPr>
          <p:txBody>
            <a:bodyPr>
              <a:spAutoFit/>
            </a:bodyPr>
            <a:lstStyle/>
            <a:p>
              <a:pPr rtl="0"/>
              <a:r>
                <a:rPr lang="nl-NL" sz="1400"/>
                <a:t>Aluminium</a:t>
              </a:r>
            </a:p>
          </p:txBody>
        </p:sp>
        <p:sp>
          <p:nvSpPr>
            <p:cNvPr id="10" name="ZoneTexte 25">
              <a:extLst>
                <a:ext uri="{FF2B5EF4-FFF2-40B4-BE49-F238E27FC236}">
                  <a16:creationId xmlns:a16="http://schemas.microsoft.com/office/drawing/2014/main" id="{699D4C9B-7137-4374-B2D8-96732C6F09D7}"/>
                </a:ext>
              </a:extLst>
            </p:cNvPr>
            <p:cNvSpPr txBox="1">
              <a:spLocks noChangeArrowheads="1"/>
            </p:cNvSpPr>
            <p:nvPr/>
          </p:nvSpPr>
          <p:spPr bwMode="auto">
            <a:xfrm>
              <a:off x="5638800" y="3121223"/>
              <a:ext cx="990599" cy="307777"/>
            </a:xfrm>
            <a:prstGeom prst="rect">
              <a:avLst/>
            </a:prstGeom>
            <a:noFill/>
            <a:ln w="9525">
              <a:noFill/>
              <a:miter lim="800000"/>
              <a:headEnd/>
              <a:tailEnd/>
            </a:ln>
          </p:spPr>
          <p:txBody>
            <a:bodyPr>
              <a:spAutoFit/>
            </a:bodyPr>
            <a:lstStyle/>
            <a:p>
              <a:pPr algn="ctr" rtl="0"/>
              <a:r>
                <a:rPr lang="nl-NL" sz="1400"/>
                <a:t>Plastic</a:t>
              </a:r>
            </a:p>
          </p:txBody>
        </p:sp>
        <p:sp>
          <p:nvSpPr>
            <p:cNvPr id="11" name="ZoneTexte 26">
              <a:extLst>
                <a:ext uri="{FF2B5EF4-FFF2-40B4-BE49-F238E27FC236}">
                  <a16:creationId xmlns:a16="http://schemas.microsoft.com/office/drawing/2014/main" id="{274E1115-F1A7-4DB5-9E71-45CC4321B3C7}"/>
                </a:ext>
              </a:extLst>
            </p:cNvPr>
            <p:cNvSpPr txBox="1">
              <a:spLocks noChangeArrowheads="1"/>
            </p:cNvSpPr>
            <p:nvPr/>
          </p:nvSpPr>
          <p:spPr bwMode="auto">
            <a:xfrm>
              <a:off x="5105400" y="5715000"/>
              <a:ext cx="990600" cy="307777"/>
            </a:xfrm>
            <a:prstGeom prst="rect">
              <a:avLst/>
            </a:prstGeom>
            <a:noFill/>
            <a:ln w="9525">
              <a:noFill/>
              <a:miter lim="800000"/>
              <a:headEnd/>
              <a:tailEnd/>
            </a:ln>
          </p:spPr>
          <p:txBody>
            <a:bodyPr>
              <a:spAutoFit/>
            </a:bodyPr>
            <a:lstStyle/>
            <a:p>
              <a:pPr algn="ctr" rtl="0"/>
              <a:r>
                <a:rPr lang="nl-NL" sz="1400"/>
                <a:t>Papier</a:t>
              </a:r>
            </a:p>
          </p:txBody>
        </p:sp>
      </p:grpSp>
    </p:spTree>
    <p:extLst>
      <p:ext uri="{BB962C8B-B14F-4D97-AF65-F5344CB8AC3E}">
        <p14:creationId xmlns:p14="http://schemas.microsoft.com/office/powerpoint/2010/main" val="107625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16275-E234-47F6-95D0-2C375B134F91}"/>
              </a:ext>
            </a:extLst>
          </p:cNvPr>
          <p:cNvSpPr>
            <a:spLocks noGrp="1"/>
          </p:cNvSpPr>
          <p:nvPr>
            <p:ph type="ctrTitle"/>
          </p:nvPr>
        </p:nvSpPr>
        <p:spPr/>
        <p:txBody>
          <a:bodyPr>
            <a:normAutofit/>
          </a:bodyPr>
          <a:lstStyle/>
          <a:p>
            <a:pPr rtl="0"/>
            <a:r>
              <a:rPr lang="nl-NL" sz="4000"/>
              <a:t>Agenda</a:t>
            </a:r>
          </a:p>
        </p:txBody>
      </p:sp>
      <p:sp>
        <p:nvSpPr>
          <p:cNvPr id="3" name="Espace réservé du texte 2">
            <a:extLst>
              <a:ext uri="{FF2B5EF4-FFF2-40B4-BE49-F238E27FC236}">
                <a16:creationId xmlns:a16="http://schemas.microsoft.com/office/drawing/2014/main" id="{FE2B2B79-8B31-4553-811F-67A7B1C544E6}"/>
              </a:ext>
            </a:extLst>
          </p:cNvPr>
          <p:cNvSpPr>
            <a:spLocks noGrp="1"/>
          </p:cNvSpPr>
          <p:nvPr>
            <p:ph type="body" sz="quarter" idx="10"/>
          </p:nvPr>
        </p:nvSpPr>
        <p:spPr>
          <a:xfrm>
            <a:off x="1004331" y="2436716"/>
            <a:ext cx="10372915" cy="3882171"/>
          </a:xfrm>
        </p:spPr>
        <p:txBody>
          <a:bodyPr/>
          <a:lstStyle/>
          <a:p>
            <a:pPr rtl="0">
              <a:lnSpc>
                <a:spcPct val="100000"/>
              </a:lnSpc>
              <a:spcBef>
                <a:spcPts val="1800"/>
              </a:spcBef>
            </a:pPr>
            <a:r>
              <a:rPr lang="nl-NL">
                <a:solidFill>
                  <a:schemeClr val="tx2"/>
                </a:solidFill>
              </a:rPr>
              <a:t>Radioactiviteit - Basisbegrippen</a:t>
            </a:r>
          </a:p>
          <a:p>
            <a:pPr rtl="0">
              <a:lnSpc>
                <a:spcPct val="100000"/>
              </a:lnSpc>
              <a:spcBef>
                <a:spcPts val="1800"/>
              </a:spcBef>
            </a:pPr>
            <a:r>
              <a:rPr lang="nl-NL" b="1">
                <a:solidFill>
                  <a:schemeClr val="accent4"/>
                </a:solidFill>
              </a:rPr>
              <a:t>Interactie van straling met materie</a:t>
            </a:r>
          </a:p>
          <a:p>
            <a:pPr rtl="0">
              <a:lnSpc>
                <a:spcPct val="100000"/>
              </a:lnSpc>
              <a:spcBef>
                <a:spcPts val="1800"/>
              </a:spcBef>
            </a:pPr>
            <a:r>
              <a:rPr lang="nl-NL"/>
              <a:t>Stralingsbescherming</a:t>
            </a:r>
          </a:p>
        </p:txBody>
      </p:sp>
      <p:pic>
        <p:nvPicPr>
          <p:cNvPr id="6" name="Picture 6">
            <a:extLst>
              <a:ext uri="{FF2B5EF4-FFF2-40B4-BE49-F238E27FC236}">
                <a16:creationId xmlns:a16="http://schemas.microsoft.com/office/drawing/2014/main" id="{F942945D-519B-4059-A5A4-77123A637ED3}"/>
              </a:ext>
            </a:extLst>
          </p:cNvPr>
          <p:cNvPicPr>
            <a:picLocks noChangeAspect="1" noChangeArrowheads="1"/>
          </p:cNvPicPr>
          <p:nvPr/>
        </p:nvPicPr>
        <p:blipFill>
          <a:blip r:embed="rId3" cstate="print"/>
          <a:srcRect/>
          <a:stretch>
            <a:fillRect/>
          </a:stretch>
        </p:blipFill>
        <p:spPr bwMode="auto">
          <a:xfrm>
            <a:off x="4181844" y="3640873"/>
            <a:ext cx="4447341" cy="2988057"/>
          </a:xfrm>
          <a:prstGeom prst="rect">
            <a:avLst/>
          </a:prstGeom>
          <a:noFill/>
          <a:ln w="9525">
            <a:noFill/>
            <a:miter lim="800000"/>
            <a:headEnd/>
            <a:tailEnd/>
          </a:ln>
        </p:spPr>
      </p:pic>
    </p:spTree>
    <p:extLst>
      <p:ext uri="{BB962C8B-B14F-4D97-AF65-F5344CB8AC3E}">
        <p14:creationId xmlns:p14="http://schemas.microsoft.com/office/powerpoint/2010/main" val="347928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22DA2-0814-4AEC-A973-6D8330271E55}"/>
              </a:ext>
            </a:extLst>
          </p:cNvPr>
          <p:cNvSpPr>
            <a:spLocks noGrp="1"/>
          </p:cNvSpPr>
          <p:nvPr>
            <p:ph type="ctrTitle"/>
          </p:nvPr>
        </p:nvSpPr>
        <p:spPr/>
        <p:txBody>
          <a:bodyPr>
            <a:normAutofit/>
          </a:bodyPr>
          <a:lstStyle/>
          <a:p>
            <a:pPr rtl="0"/>
            <a:r>
              <a:rPr lang="nl-NL" sz="4000"/>
              <a:t>Interactie straling-materie</a:t>
            </a:r>
          </a:p>
        </p:txBody>
      </p:sp>
      <p:sp>
        <p:nvSpPr>
          <p:cNvPr id="3" name="Espace réservé du texte 2">
            <a:extLst>
              <a:ext uri="{FF2B5EF4-FFF2-40B4-BE49-F238E27FC236}">
                <a16:creationId xmlns:a16="http://schemas.microsoft.com/office/drawing/2014/main" id="{880B514D-C399-47CC-9B0D-5D86ED6AF4DB}"/>
              </a:ext>
            </a:extLst>
          </p:cNvPr>
          <p:cNvSpPr>
            <a:spLocks noGrp="1"/>
          </p:cNvSpPr>
          <p:nvPr>
            <p:ph type="body" sz="quarter" idx="10"/>
          </p:nvPr>
        </p:nvSpPr>
        <p:spPr>
          <a:xfrm>
            <a:off x="1004331" y="2321307"/>
            <a:ext cx="10372915" cy="4441159"/>
          </a:xfrm>
        </p:spPr>
        <p:txBody>
          <a:bodyPr>
            <a:normAutofit fontScale="55000" lnSpcReduction="20000"/>
          </a:bodyPr>
          <a:lstStyle/>
          <a:p>
            <a:pPr marL="0" indent="0" rtl="0">
              <a:lnSpc>
                <a:spcPct val="120000"/>
              </a:lnSpc>
              <a:spcBef>
                <a:spcPts val="0"/>
              </a:spcBef>
              <a:spcAft>
                <a:spcPts val="600"/>
              </a:spcAft>
              <a:buNone/>
            </a:pPr>
            <a:r>
              <a:rPr lang="nl-NL" sz="3500"/>
              <a:t>De radioactieve materie geeft energie af in de vorm van ioniserende stralen. </a:t>
            </a:r>
          </a:p>
          <a:p>
            <a:pPr marL="0" indent="0" rtl="0">
              <a:lnSpc>
                <a:spcPct val="120000"/>
              </a:lnSpc>
              <a:spcBef>
                <a:spcPts val="0"/>
              </a:spcBef>
              <a:spcAft>
                <a:spcPts val="600"/>
              </a:spcAft>
              <a:buNone/>
            </a:pPr>
            <a:r>
              <a:rPr lang="nl-NL" sz="3500"/>
              <a:t>Blootstelling aan deze straling leidt tot celbeschadiging en houdt een risico in voor de gezondheid (zie verder)</a:t>
            </a:r>
          </a:p>
          <a:p>
            <a:pPr marL="0" indent="0" rtl="0">
              <a:lnSpc>
                <a:spcPct val="120000"/>
              </a:lnSpc>
              <a:spcBef>
                <a:spcPts val="0"/>
              </a:spcBef>
              <a:spcAft>
                <a:spcPts val="600"/>
              </a:spcAft>
              <a:buNone/>
            </a:pPr>
            <a:r>
              <a:rPr lang="nl-NL" sz="3500"/>
              <a:t>Dit risico wordt ingeschat door middel van een grootheid, </a:t>
            </a:r>
            <a:r>
              <a:rPr lang="nl-NL" sz="3500">
                <a:solidFill>
                  <a:schemeClr val="accent2"/>
                </a:solidFill>
              </a:rPr>
              <a:t>de '</a:t>
            </a:r>
            <a:r>
              <a:rPr lang="nl-NL" sz="3500" b="1">
                <a:solidFill>
                  <a:schemeClr val="accent1"/>
                </a:solidFill>
              </a:rPr>
              <a:t>geabsorbeerde dosis</a:t>
            </a:r>
            <a:r>
              <a:rPr lang="nl-NL" sz="3500">
                <a:solidFill>
                  <a:schemeClr val="accent2"/>
                </a:solidFill>
              </a:rPr>
              <a:t>',</a:t>
            </a:r>
            <a:r>
              <a:rPr lang="nl-NL" sz="3500"/>
              <a:t> die wordt uitgedrukt in </a:t>
            </a:r>
            <a:r>
              <a:rPr lang="nl-NL" sz="3500" b="1">
                <a:solidFill>
                  <a:schemeClr val="accent1"/>
                </a:solidFill>
              </a:rPr>
              <a:t>Sievert (Sv)</a:t>
            </a:r>
            <a:r>
              <a:rPr lang="nl-NL" sz="3500"/>
              <a:t>, en die het effect kwantificeert van de energie die in het lichaam van de aan de straling blootgestelde persoon is opgenomen.</a:t>
            </a:r>
          </a:p>
          <a:p>
            <a:pPr marL="0" indent="0" rtl="0">
              <a:lnSpc>
                <a:spcPct val="120000"/>
              </a:lnSpc>
              <a:spcBef>
                <a:spcPts val="0"/>
              </a:spcBef>
              <a:spcAft>
                <a:spcPts val="600"/>
              </a:spcAft>
              <a:buNone/>
            </a:pPr>
            <a:r>
              <a:rPr lang="nl-NL" sz="3500" b="1">
                <a:solidFill>
                  <a:schemeClr val="accent1"/>
                </a:solidFill>
              </a:rPr>
              <a:t>De Sievert (Sv) is een zeer hoge eenheid. </a:t>
            </a:r>
            <a:r>
              <a:rPr lang="nl-NL" sz="3500">
                <a:solidFill>
                  <a:schemeClr val="tx2"/>
                </a:solidFill>
              </a:rPr>
              <a:t>In de praktijk worden daarom subeenheden gebruikt. Het gaat over het algemeen om milliSievert (mSv) of microSievert (µSv).</a:t>
            </a:r>
          </a:p>
          <a:p>
            <a:pPr marL="0" indent="0">
              <a:lnSpc>
                <a:spcPct val="120000"/>
              </a:lnSpc>
              <a:spcBef>
                <a:spcPts val="0"/>
              </a:spcBef>
              <a:spcAft>
                <a:spcPts val="600"/>
              </a:spcAft>
              <a:buNone/>
            </a:pPr>
            <a:endParaRPr lang="fr-BE" sz="3500" dirty="0"/>
          </a:p>
          <a:p>
            <a:pPr marL="0" indent="0" algn="ctr" rtl="0">
              <a:lnSpc>
                <a:spcPct val="120000"/>
              </a:lnSpc>
              <a:spcBef>
                <a:spcPts val="0"/>
              </a:spcBef>
              <a:spcAft>
                <a:spcPts val="600"/>
              </a:spcAft>
              <a:buNone/>
            </a:pPr>
            <a:r>
              <a:rPr lang="nl-NL" sz="3100" b="1">
                <a:solidFill>
                  <a:schemeClr val="accent1"/>
                </a:solidFill>
              </a:rPr>
              <a:t>1 Sv = 1.000 mSv = 1.000.000 µSv</a:t>
            </a:r>
          </a:p>
          <a:p>
            <a:pPr marL="0" indent="0" algn="ctr" rtl="0">
              <a:lnSpc>
                <a:spcPct val="120000"/>
              </a:lnSpc>
              <a:spcBef>
                <a:spcPts val="0"/>
              </a:spcBef>
              <a:spcAft>
                <a:spcPts val="600"/>
              </a:spcAft>
              <a:buNone/>
            </a:pPr>
            <a:r>
              <a:rPr lang="nl-NL" sz="3100"/>
              <a:t>1 mSv is dus 1.000 keer kleiner dan één Sv.</a:t>
            </a:r>
          </a:p>
          <a:p>
            <a:pPr marL="0" indent="0" algn="ctr" rtl="0">
              <a:lnSpc>
                <a:spcPct val="120000"/>
              </a:lnSpc>
              <a:spcBef>
                <a:spcPts val="0"/>
              </a:spcBef>
              <a:spcAft>
                <a:spcPts val="600"/>
              </a:spcAft>
              <a:buNone/>
            </a:pPr>
            <a:r>
              <a:rPr lang="nl-NL" sz="3100"/>
              <a:t>1 µSv is dus 1.000.000 keer kleiner dan één Sv.</a:t>
            </a:r>
          </a:p>
        </p:txBody>
      </p:sp>
    </p:spTree>
    <p:extLst>
      <p:ext uri="{BB962C8B-B14F-4D97-AF65-F5344CB8AC3E}">
        <p14:creationId xmlns:p14="http://schemas.microsoft.com/office/powerpoint/2010/main" val="232171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E7C8C-9D09-4A37-A261-65C89A84DD71}"/>
              </a:ext>
            </a:extLst>
          </p:cNvPr>
          <p:cNvSpPr>
            <a:spLocks noGrp="1"/>
          </p:cNvSpPr>
          <p:nvPr>
            <p:ph type="ctrTitle"/>
          </p:nvPr>
        </p:nvSpPr>
        <p:spPr/>
        <p:txBody>
          <a:bodyPr>
            <a:normAutofit/>
          </a:bodyPr>
          <a:lstStyle/>
          <a:p>
            <a:pPr rtl="0"/>
            <a:r>
              <a:rPr lang="nl-NL" sz="4000"/>
              <a:t>Interactie straling-materie</a:t>
            </a:r>
          </a:p>
        </p:txBody>
      </p:sp>
      <p:sp>
        <p:nvSpPr>
          <p:cNvPr id="3" name="Espace réservé du texte 2">
            <a:extLst>
              <a:ext uri="{FF2B5EF4-FFF2-40B4-BE49-F238E27FC236}">
                <a16:creationId xmlns:a16="http://schemas.microsoft.com/office/drawing/2014/main" id="{EE7D21BD-FB59-4F5B-9DD3-DD47E8868294}"/>
              </a:ext>
            </a:extLst>
          </p:cNvPr>
          <p:cNvSpPr>
            <a:spLocks noGrp="1"/>
          </p:cNvSpPr>
          <p:nvPr>
            <p:ph type="body" sz="quarter" idx="10"/>
          </p:nvPr>
        </p:nvSpPr>
        <p:spPr>
          <a:xfrm>
            <a:off x="1004331" y="2321307"/>
            <a:ext cx="11028097" cy="4311505"/>
          </a:xfrm>
        </p:spPr>
        <p:txBody>
          <a:bodyPr>
            <a:normAutofit fontScale="85000" lnSpcReduction="20000"/>
          </a:bodyPr>
          <a:lstStyle/>
          <a:p>
            <a:pPr rtl="0"/>
            <a:r>
              <a:rPr lang="nl-NL"/>
              <a:t>Daarnaast wordt ook </a:t>
            </a:r>
            <a:r>
              <a:rPr lang="nl-NL">
                <a:solidFill>
                  <a:schemeClr val="accent2"/>
                </a:solidFill>
              </a:rPr>
              <a:t>het </a:t>
            </a:r>
            <a:r>
              <a:rPr lang="nl-NL" b="1">
                <a:solidFill>
                  <a:schemeClr val="accent1"/>
                </a:solidFill>
              </a:rPr>
              <a:t>dosisdebiet</a:t>
            </a:r>
            <a:r>
              <a:rPr lang="nl-NL"/>
              <a:t> gebruikt.</a:t>
            </a:r>
          </a:p>
          <a:p>
            <a:pPr lvl="1" rtl="0">
              <a:lnSpc>
                <a:spcPct val="120000"/>
              </a:lnSpc>
              <a:spcBef>
                <a:spcPts val="600"/>
              </a:spcBef>
            </a:pPr>
            <a:r>
              <a:rPr lang="nl-NL"/>
              <a:t>Een dosisdebiet van 10 µSv/u wil zeggen dat</a:t>
            </a:r>
            <a:br>
              <a:rPr lang="fr-BE" dirty="0"/>
            </a:br>
            <a:r>
              <a:rPr lang="nl-NL"/>
              <a:t>de persoon in 1 uur 10 µSv heeft opgenomen, </a:t>
            </a:r>
            <a:br>
              <a:rPr lang="fr-BE" dirty="0"/>
            </a:br>
            <a:r>
              <a:rPr lang="nl-NL"/>
              <a:t>in 2 uur 20 µSv, </a:t>
            </a:r>
            <a:br>
              <a:rPr lang="fr-BE" dirty="0"/>
            </a:br>
            <a:r>
              <a:rPr lang="nl-NL"/>
              <a:t>in 3 uur 30 µSv, </a:t>
            </a:r>
            <a:br>
              <a:rPr lang="fr-BE" dirty="0"/>
            </a:br>
            <a:r>
              <a:rPr lang="nl-NL"/>
              <a:t>enz.</a:t>
            </a:r>
          </a:p>
          <a:p>
            <a:endParaRPr lang="fr-BE" dirty="0"/>
          </a:p>
          <a:p>
            <a:pPr rtl="0"/>
            <a:r>
              <a:rPr lang="nl-NL"/>
              <a:t>In de praktijk wordt µSv gebruikt voor het dosisdebiet en mSv voor de jaarlijkse ontvangen dosissen.</a:t>
            </a:r>
            <a:br>
              <a:rPr lang="fr-BE" dirty="0"/>
            </a:br>
            <a:endParaRPr lang="fr-BE" dirty="0"/>
          </a:p>
          <a:p>
            <a:pPr rtl="0"/>
            <a:r>
              <a:rPr lang="nl-NL"/>
              <a:t>Enkele ordes van grootte:</a:t>
            </a:r>
          </a:p>
          <a:p>
            <a:pPr lvl="1" rtl="0">
              <a:lnSpc>
                <a:spcPct val="120000"/>
              </a:lnSpc>
              <a:spcBef>
                <a:spcPts val="600"/>
              </a:spcBef>
            </a:pPr>
            <a:r>
              <a:rPr lang="nl-NL"/>
              <a:t>Dosisgrens voor beroepshalve blootgestelde personen: 20 mSv/jaar (0,020 Sv/jaar) </a:t>
            </a:r>
          </a:p>
          <a:p>
            <a:pPr lvl="1" rtl="0">
              <a:lnSpc>
                <a:spcPct val="120000"/>
              </a:lnSpc>
              <a:spcBef>
                <a:spcPts val="0"/>
              </a:spcBef>
            </a:pPr>
            <a:r>
              <a:rPr lang="nl-NL"/>
              <a:t>Een buikscan: 10 mSv (0,001 Sv)</a:t>
            </a:r>
          </a:p>
          <a:p>
            <a:pPr lvl="1" rtl="0">
              <a:lnSpc>
                <a:spcPct val="120000"/>
              </a:lnSpc>
              <a:spcBef>
                <a:spcPts val="0"/>
              </a:spcBef>
            </a:pPr>
            <a:r>
              <a:rPr lang="nl-NL"/>
              <a:t>Een radiografie van de borst: 0,5 mSv (0,0005 Sv)</a:t>
            </a:r>
          </a:p>
          <a:p>
            <a:pPr lvl="1" rtl="0">
              <a:lnSpc>
                <a:spcPct val="120000"/>
              </a:lnSpc>
              <a:spcBef>
                <a:spcPts val="0"/>
              </a:spcBef>
            </a:pPr>
            <a:r>
              <a:rPr lang="nl-NL"/>
              <a:t>Drempel van hoge dosissen: 500 mSv (0,5 Sv) opgenomen in een korte tijd</a:t>
            </a:r>
          </a:p>
          <a:p>
            <a:pPr lvl="1" rtl="0">
              <a:lnSpc>
                <a:spcPct val="120000"/>
              </a:lnSpc>
              <a:spcBef>
                <a:spcPts val="0"/>
              </a:spcBef>
            </a:pPr>
            <a:r>
              <a:rPr lang="nl-NL"/>
              <a:t>Een dodelijke dosis: 8 tot 10 Sv opgenomen in een korte tijd</a:t>
            </a:r>
          </a:p>
          <a:p>
            <a:endParaRPr lang="fr-BE" dirty="0"/>
          </a:p>
          <a:p>
            <a:endParaRPr lang="fr-BE" dirty="0"/>
          </a:p>
        </p:txBody>
      </p:sp>
      <p:pic>
        <p:nvPicPr>
          <p:cNvPr id="4" name="Picture 9" descr="http://www.cancernavigator.org/wp-content/uploads/computed-tomography.jpg">
            <a:extLst>
              <a:ext uri="{FF2B5EF4-FFF2-40B4-BE49-F238E27FC236}">
                <a16:creationId xmlns:a16="http://schemas.microsoft.com/office/drawing/2014/main" id="{387F995A-DD81-49D5-AD5D-295645004B0D}"/>
              </a:ext>
            </a:extLst>
          </p:cNvPr>
          <p:cNvPicPr>
            <a:picLocks noChangeAspect="1" noChangeArrowheads="1"/>
          </p:cNvPicPr>
          <p:nvPr/>
        </p:nvPicPr>
        <p:blipFill>
          <a:blip r:embed="rId3" cstate="print"/>
          <a:srcRect/>
          <a:stretch>
            <a:fillRect/>
          </a:stretch>
        </p:blipFill>
        <p:spPr bwMode="auto">
          <a:xfrm>
            <a:off x="8656329" y="5722724"/>
            <a:ext cx="935038" cy="676275"/>
          </a:xfrm>
          <a:prstGeom prst="rect">
            <a:avLst/>
          </a:prstGeom>
          <a:noFill/>
          <a:ln w="9525">
            <a:noFill/>
            <a:miter lim="800000"/>
            <a:headEnd/>
            <a:tailEnd/>
          </a:ln>
        </p:spPr>
      </p:pic>
      <p:pic>
        <p:nvPicPr>
          <p:cNvPr id="5" name="Picture 11" descr="http://www.pratis.com/modules/news/visuel/762_thorax.jpg">
            <a:extLst>
              <a:ext uri="{FF2B5EF4-FFF2-40B4-BE49-F238E27FC236}">
                <a16:creationId xmlns:a16="http://schemas.microsoft.com/office/drawing/2014/main" id="{50B9F875-8A58-4224-A834-4149429770DD}"/>
              </a:ext>
            </a:extLst>
          </p:cNvPr>
          <p:cNvPicPr>
            <a:picLocks noChangeAspect="1" noChangeArrowheads="1"/>
          </p:cNvPicPr>
          <p:nvPr/>
        </p:nvPicPr>
        <p:blipFill>
          <a:blip r:embed="rId4" cstate="print"/>
          <a:srcRect/>
          <a:stretch>
            <a:fillRect/>
          </a:stretch>
        </p:blipFill>
        <p:spPr bwMode="auto">
          <a:xfrm>
            <a:off x="9456429" y="6027524"/>
            <a:ext cx="647700" cy="552450"/>
          </a:xfrm>
          <a:prstGeom prst="rect">
            <a:avLst/>
          </a:prstGeom>
          <a:noFill/>
          <a:ln w="9525">
            <a:noFill/>
            <a:miter lim="800000"/>
            <a:headEnd/>
            <a:tailEnd/>
          </a:ln>
        </p:spPr>
      </p:pic>
    </p:spTree>
    <p:extLst>
      <p:ext uri="{BB962C8B-B14F-4D97-AF65-F5344CB8AC3E}">
        <p14:creationId xmlns:p14="http://schemas.microsoft.com/office/powerpoint/2010/main" val="305678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6D3ED-F2D2-4198-AE4C-4ECCA27F8A75}"/>
              </a:ext>
            </a:extLst>
          </p:cNvPr>
          <p:cNvSpPr>
            <a:spLocks noGrp="1"/>
          </p:cNvSpPr>
          <p:nvPr>
            <p:ph type="ctrTitle"/>
          </p:nvPr>
        </p:nvSpPr>
        <p:spPr/>
        <p:txBody>
          <a:bodyPr>
            <a:normAutofit/>
          </a:bodyPr>
          <a:lstStyle/>
          <a:p>
            <a:pPr rtl="0"/>
            <a:r>
              <a:rPr lang="nl-NL" sz="4000"/>
              <a:t>Bestraling vs Besmetting</a:t>
            </a:r>
          </a:p>
        </p:txBody>
      </p:sp>
      <p:sp>
        <p:nvSpPr>
          <p:cNvPr id="3" name="Espace réservé du texte 2">
            <a:extLst>
              <a:ext uri="{FF2B5EF4-FFF2-40B4-BE49-F238E27FC236}">
                <a16:creationId xmlns:a16="http://schemas.microsoft.com/office/drawing/2014/main" id="{79EA07E7-8862-4FEF-B5A8-F8AEA6911E6D}"/>
              </a:ext>
            </a:extLst>
          </p:cNvPr>
          <p:cNvSpPr>
            <a:spLocks noGrp="1"/>
          </p:cNvSpPr>
          <p:nvPr>
            <p:ph type="body" sz="quarter" idx="10"/>
          </p:nvPr>
        </p:nvSpPr>
        <p:spPr>
          <a:xfrm>
            <a:off x="1004331" y="2321307"/>
            <a:ext cx="10893627" cy="4536693"/>
          </a:xfrm>
        </p:spPr>
        <p:txBody>
          <a:bodyPr>
            <a:normAutofit fontScale="32500" lnSpcReduction="20000"/>
          </a:bodyPr>
          <a:lstStyle/>
          <a:p>
            <a:pPr rtl="0">
              <a:lnSpc>
                <a:spcPct val="120000"/>
              </a:lnSpc>
              <a:spcBef>
                <a:spcPts val="0"/>
              </a:spcBef>
            </a:pPr>
            <a:r>
              <a:rPr lang="nl-NL" sz="5800" b="1">
                <a:solidFill>
                  <a:schemeClr val="accent1"/>
                </a:solidFill>
                <a:latin typeface="DIN Next LT Pro Light" panose="020B0303020203050203" pitchFamily="34" charset="0"/>
              </a:rPr>
              <a:t>Bestraling</a:t>
            </a:r>
            <a:r>
              <a:rPr lang="nl-NL" sz="5800">
                <a:solidFill>
                  <a:schemeClr val="accent2"/>
                </a:solidFill>
                <a:latin typeface="DIN Next LT Pro Light" panose="020B0303020203050203" pitchFamily="34" charset="0"/>
              </a:rPr>
              <a:t> </a:t>
            </a:r>
            <a:br>
              <a:rPr lang="fr-BE" sz="5800" dirty="0">
                <a:solidFill>
                  <a:schemeClr val="accent2"/>
                </a:solidFill>
                <a:latin typeface="DIN Next LT Pro Light" panose="020B0303020203050203" pitchFamily="34" charset="0"/>
              </a:rPr>
            </a:br>
            <a:r>
              <a:rPr lang="nl-NL" sz="5800">
                <a:solidFill>
                  <a:schemeClr val="accent2"/>
                </a:solidFill>
                <a:latin typeface="DIN Next LT Pro Light" panose="020B0303020203050203" pitchFamily="34" charset="0"/>
              </a:rPr>
              <a:t> = het ontvangen van ioniserende straling (die inwerkt op de cellen)</a:t>
            </a:r>
          </a:p>
          <a:p>
            <a:pPr lvl="1" rtl="0">
              <a:lnSpc>
                <a:spcPct val="120000"/>
              </a:lnSpc>
              <a:spcBef>
                <a:spcPts val="0"/>
              </a:spcBef>
            </a:pPr>
            <a:r>
              <a:rPr lang="nl-NL" sz="4900">
                <a:solidFill>
                  <a:schemeClr val="accent2"/>
                </a:solidFill>
                <a:latin typeface="DIN Next LT Pro Light" panose="020B0303020203050203" pitchFamily="34" charset="0"/>
              </a:rPr>
              <a:t>Het effect van de afgezette energie wordt gekwantificeerd door de geabsorbeerde dosis (Sv).</a:t>
            </a:r>
          </a:p>
          <a:p>
            <a:pPr rtl="0">
              <a:lnSpc>
                <a:spcPct val="120000"/>
              </a:lnSpc>
              <a:spcBef>
                <a:spcPts val="600"/>
              </a:spcBef>
            </a:pPr>
            <a:r>
              <a:rPr lang="nl-NL" sz="5800" b="1">
                <a:solidFill>
                  <a:schemeClr val="accent1"/>
                </a:solidFill>
                <a:latin typeface="DIN Next LT Pro Light" panose="020B0303020203050203" pitchFamily="34" charset="0"/>
              </a:rPr>
              <a:t>Besmetting</a:t>
            </a:r>
            <a:r>
              <a:rPr lang="nl-NL" sz="5800">
                <a:solidFill>
                  <a:schemeClr val="accent2"/>
                </a:solidFill>
                <a:latin typeface="DIN Next LT Pro Light" panose="020B0303020203050203" pitchFamily="34" charset="0"/>
              </a:rPr>
              <a:t> </a:t>
            </a:r>
            <a:br>
              <a:rPr lang="fr-BE" sz="5800" dirty="0">
                <a:solidFill>
                  <a:schemeClr val="accent2"/>
                </a:solidFill>
                <a:latin typeface="DIN Next LT Pro Light" panose="020B0303020203050203" pitchFamily="34" charset="0"/>
              </a:rPr>
            </a:br>
            <a:r>
              <a:rPr lang="nl-NL" sz="5800">
                <a:solidFill>
                  <a:schemeClr val="accent2"/>
                </a:solidFill>
                <a:latin typeface="DIN Next LT Pro Light" panose="020B0303020203050203" pitchFamily="34" charset="0"/>
              </a:rPr>
              <a:t> = ongewenste aanwezigheid van radioactieve stoffen aan de oppervlakte of in het lichaam</a:t>
            </a:r>
          </a:p>
          <a:p>
            <a:pPr lvl="1" rtl="0">
              <a:lnSpc>
                <a:spcPct val="120000"/>
              </a:lnSpc>
              <a:spcBef>
                <a:spcPts val="0"/>
              </a:spcBef>
            </a:pPr>
            <a:r>
              <a:rPr lang="nl-NL" sz="4900">
                <a:solidFill>
                  <a:schemeClr val="accent2"/>
                </a:solidFill>
                <a:latin typeface="DIN Next LT Pro Light" panose="020B0303020203050203" pitchFamily="34" charset="0"/>
              </a:rPr>
              <a:t>Een besmetting wordt gekenmerkt door haar activiteit (Bq).</a:t>
            </a:r>
            <a:br>
              <a:rPr lang="fr-BE" sz="4900" dirty="0">
                <a:solidFill>
                  <a:schemeClr val="accent2"/>
                </a:solidFill>
                <a:latin typeface="DIN Next LT Pro Light" panose="020B0303020203050203" pitchFamily="34" charset="0"/>
              </a:rPr>
            </a:br>
            <a:endParaRPr lang="fr-BE" sz="4900" dirty="0">
              <a:solidFill>
                <a:schemeClr val="accent2"/>
              </a:solidFill>
              <a:latin typeface="DIN Next LT Pro Light" panose="020B0303020203050203" pitchFamily="34" charset="0"/>
            </a:endParaRPr>
          </a:p>
          <a:p>
            <a:pPr marL="528955" lvl="1" indent="0" rtl="0">
              <a:lnSpc>
                <a:spcPct val="120000"/>
              </a:lnSpc>
              <a:spcBef>
                <a:spcPts val="600"/>
              </a:spcBef>
              <a:buNone/>
            </a:pPr>
            <a:r>
              <a:rPr lang="nl-NL" sz="4900">
                <a:solidFill>
                  <a:srgbClr val="FF0000"/>
                </a:solidFill>
                <a:latin typeface="DIN Next LT Pro Light" panose="020B0303020203050203" pitchFamily="34" charset="0"/>
              </a:rPr>
              <a:t>Een besmetting veroorzaakt steeds een bestraling </a:t>
            </a:r>
            <a:r>
              <a:rPr lang="nl-NL" sz="4900">
                <a:latin typeface="DIN Next LT Pro Light" panose="020B0303020203050203" pitchFamily="34" charset="0"/>
              </a:rPr>
              <a:t>(wanneer iemand besmet is, bestraalt hij zichzelf en de personen in de buurt)</a:t>
            </a:r>
            <a:r>
              <a:rPr lang="nl-NL" sz="4900">
                <a:solidFill>
                  <a:srgbClr val="FF0000"/>
                </a:solidFill>
                <a:latin typeface="DIN Next LT Pro Light" panose="020B0303020203050203" pitchFamily="34" charset="0"/>
              </a:rPr>
              <a:t>. Bestraald zijn betekent echter niet dat men besmet is </a:t>
            </a:r>
            <a:r>
              <a:rPr lang="nl-NL" sz="4900">
                <a:latin typeface="DIN Next LT Pro Light" panose="020B0303020203050203" pitchFamily="34" charset="0"/>
              </a:rPr>
              <a:t>(men is niet radioactief wanneer men bestraald is)</a:t>
            </a:r>
            <a:r>
              <a:rPr lang="nl-NL" sz="4900">
                <a:solidFill>
                  <a:srgbClr val="FF0000"/>
                </a:solidFill>
                <a:latin typeface="DIN Next LT Pro Light" panose="020B0303020203050203" pitchFamily="34" charset="0"/>
              </a:rPr>
              <a:t>.</a:t>
            </a:r>
          </a:p>
          <a:p>
            <a:pPr marL="528955" lvl="1" indent="0" rtl="0">
              <a:lnSpc>
                <a:spcPct val="120000"/>
              </a:lnSpc>
              <a:spcBef>
                <a:spcPts val="600"/>
              </a:spcBef>
              <a:buNone/>
            </a:pPr>
            <a:r>
              <a:rPr lang="nl-NL" sz="4900">
                <a:solidFill>
                  <a:schemeClr val="accent2"/>
                </a:solidFill>
                <a:latin typeface="DIN Next LT Pro Light" panose="020B0303020203050203" pitchFamily="34" charset="0"/>
              </a:rPr>
              <a:t>Bestraling drukt het effect uit van de energie die door de ioniserende straling (α, β of </a:t>
            </a:r>
            <a:r>
              <a:rPr lang="nl-NL" sz="4900">
                <a:solidFill>
                  <a:schemeClr val="accent2"/>
                </a:solidFill>
                <a:latin typeface="DIN Next LT Pro Light" panose="020B0303020203050203" pitchFamily="34" charset="0"/>
                <a:cs typeface="Times New Roman" pitchFamily="18" charset="0"/>
              </a:rPr>
              <a:t>γ</a:t>
            </a:r>
            <a:r>
              <a:rPr lang="nl-NL" sz="4900">
                <a:solidFill>
                  <a:schemeClr val="accent2"/>
                </a:solidFill>
                <a:latin typeface="DIN Next LT Pro Light" panose="020B0303020203050203" pitchFamily="34" charset="0"/>
              </a:rPr>
              <a:t>) in de materie wordt afgezet. In dat geval spreken we van 'geabsorbeerde dosis' (Sv).</a:t>
            </a:r>
            <a:br>
              <a:rPr lang="fr-BE" sz="4500" dirty="0">
                <a:solidFill>
                  <a:schemeClr val="accent2"/>
                </a:solidFill>
                <a:latin typeface="DIN Next LT Pro Light" panose="020B0303020203050203" pitchFamily="34" charset="0"/>
              </a:rPr>
            </a:br>
            <a:endParaRPr lang="fr-BE" sz="4500" dirty="0">
              <a:solidFill>
                <a:schemeClr val="accent2"/>
              </a:solidFill>
              <a:latin typeface="DIN Next LT Pro Light" panose="020B0303020203050203" pitchFamily="34" charset="0"/>
            </a:endParaRPr>
          </a:p>
          <a:p>
            <a:pPr rtl="0">
              <a:lnSpc>
                <a:spcPct val="120000"/>
              </a:lnSpc>
              <a:spcBef>
                <a:spcPts val="600"/>
              </a:spcBef>
            </a:pPr>
            <a:r>
              <a:rPr lang="nl-NL" sz="5800">
                <a:latin typeface="DIN Next LT Pro Light" panose="020B0303020203050203" pitchFamily="34" charset="0"/>
              </a:rPr>
              <a:t>Enkele ordes van grootte: </a:t>
            </a:r>
          </a:p>
          <a:p>
            <a:pPr lvl="1" rtl="0">
              <a:lnSpc>
                <a:spcPct val="120000"/>
              </a:lnSpc>
              <a:spcBef>
                <a:spcPts val="0"/>
              </a:spcBef>
            </a:pPr>
            <a:r>
              <a:rPr lang="nl-NL" sz="4900">
                <a:latin typeface="DIN Next LT Pro Light" panose="020B0303020203050203" pitchFamily="34" charset="0"/>
              </a:rPr>
              <a:t>Gemiddelde waarde in een gecontroleerde zone van het IRE: 2 µSv/u (0,000002 Sv/u)</a:t>
            </a:r>
          </a:p>
          <a:p>
            <a:pPr lvl="1" rtl="0">
              <a:lnSpc>
                <a:spcPct val="120000"/>
              </a:lnSpc>
              <a:spcBef>
                <a:spcPts val="0"/>
              </a:spcBef>
            </a:pPr>
            <a:r>
              <a:rPr lang="nl-NL" sz="4900">
                <a:latin typeface="DIN Next LT Pro Light" panose="020B0303020203050203" pitchFamily="34" charset="0"/>
              </a:rPr>
              <a:t>Een langeafstandsvlucht (10 km hoogte): 5 µSv/u</a:t>
            </a:r>
          </a:p>
          <a:p>
            <a:pPr lvl="1" rtl="0">
              <a:lnSpc>
                <a:spcPct val="120000"/>
              </a:lnSpc>
              <a:spcBef>
                <a:spcPts val="0"/>
              </a:spcBef>
            </a:pPr>
            <a:r>
              <a:rPr lang="nl-NL" sz="4900">
                <a:latin typeface="DIN Next LT Pro Light" panose="020B0303020203050203" pitchFamily="34" charset="0"/>
              </a:rPr>
              <a:t>Himalaya: 1 µSv/u </a:t>
            </a:r>
          </a:p>
        </p:txBody>
      </p:sp>
      <p:pic>
        <p:nvPicPr>
          <p:cNvPr id="4" name="Picture 10" descr="http://www.dinosoria.com/montagnes/himalaya_7.jpg">
            <a:extLst>
              <a:ext uri="{FF2B5EF4-FFF2-40B4-BE49-F238E27FC236}">
                <a16:creationId xmlns:a16="http://schemas.microsoft.com/office/drawing/2014/main" id="{122A530A-51A0-4634-B8B6-D1B23E110872}"/>
              </a:ext>
            </a:extLst>
          </p:cNvPr>
          <p:cNvPicPr>
            <a:picLocks noChangeAspect="1" noChangeArrowheads="1"/>
          </p:cNvPicPr>
          <p:nvPr/>
        </p:nvPicPr>
        <p:blipFill>
          <a:blip r:embed="rId3" cstate="print"/>
          <a:srcRect/>
          <a:stretch>
            <a:fillRect/>
          </a:stretch>
        </p:blipFill>
        <p:spPr bwMode="auto">
          <a:xfrm>
            <a:off x="9394269" y="5791463"/>
            <a:ext cx="711200" cy="533400"/>
          </a:xfrm>
          <a:prstGeom prst="rect">
            <a:avLst/>
          </a:prstGeom>
          <a:noFill/>
          <a:ln w="9525">
            <a:noFill/>
            <a:miter lim="800000"/>
            <a:headEnd/>
            <a:tailEnd/>
          </a:ln>
        </p:spPr>
      </p:pic>
      <p:pic>
        <p:nvPicPr>
          <p:cNvPr id="5" name="Picture 8" descr="http://www.myzone59.com/images/planes/civil/concorde/concorde-avion-vol-air-france-.jpg">
            <a:extLst>
              <a:ext uri="{FF2B5EF4-FFF2-40B4-BE49-F238E27FC236}">
                <a16:creationId xmlns:a16="http://schemas.microsoft.com/office/drawing/2014/main" id="{0C71A43D-9585-48D9-87E0-6546FDB551DA}"/>
              </a:ext>
            </a:extLst>
          </p:cNvPr>
          <p:cNvPicPr>
            <a:picLocks noChangeAspect="1" noChangeArrowheads="1"/>
          </p:cNvPicPr>
          <p:nvPr/>
        </p:nvPicPr>
        <p:blipFill>
          <a:blip r:embed="rId4" cstate="print"/>
          <a:srcRect/>
          <a:stretch>
            <a:fillRect/>
          </a:stretch>
        </p:blipFill>
        <p:spPr bwMode="auto">
          <a:xfrm>
            <a:off x="8219195" y="5438767"/>
            <a:ext cx="685800" cy="514350"/>
          </a:xfrm>
          <a:prstGeom prst="rect">
            <a:avLst/>
          </a:prstGeom>
          <a:noFill/>
          <a:ln w="9525">
            <a:noFill/>
            <a:miter lim="800000"/>
            <a:headEnd/>
            <a:tailEnd/>
          </a:ln>
        </p:spPr>
      </p:pic>
      <p:pic>
        <p:nvPicPr>
          <p:cNvPr id="6" name="Picture 12" descr="http://www.sdm-protect.com/images_produits/4161341.jpg">
            <a:extLst>
              <a:ext uri="{FF2B5EF4-FFF2-40B4-BE49-F238E27FC236}">
                <a16:creationId xmlns:a16="http://schemas.microsoft.com/office/drawing/2014/main" id="{E2F48CD2-1165-4B84-9ED1-D0D8307AC751}"/>
              </a:ext>
            </a:extLst>
          </p:cNvPr>
          <p:cNvPicPr>
            <a:picLocks noChangeAspect="1" noChangeArrowheads="1"/>
          </p:cNvPicPr>
          <p:nvPr/>
        </p:nvPicPr>
        <p:blipFill>
          <a:blip r:embed="rId5" cstate="print"/>
          <a:srcRect/>
          <a:stretch>
            <a:fillRect/>
          </a:stretch>
        </p:blipFill>
        <p:spPr bwMode="auto">
          <a:xfrm>
            <a:off x="8698018" y="5620808"/>
            <a:ext cx="812800" cy="477837"/>
          </a:xfrm>
          <a:prstGeom prst="rect">
            <a:avLst/>
          </a:prstGeom>
          <a:noFill/>
          <a:ln w="9525">
            <a:noFill/>
            <a:miter lim="800000"/>
            <a:headEnd/>
            <a:tailEnd/>
          </a:ln>
        </p:spPr>
      </p:pic>
    </p:spTree>
    <p:extLst>
      <p:ext uri="{BB962C8B-B14F-4D97-AF65-F5344CB8AC3E}">
        <p14:creationId xmlns:p14="http://schemas.microsoft.com/office/powerpoint/2010/main" val="14738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227AB-86E3-4A11-BEC3-F0A7AA83F79E}"/>
              </a:ext>
            </a:extLst>
          </p:cNvPr>
          <p:cNvSpPr/>
          <p:nvPr/>
        </p:nvSpPr>
        <p:spPr>
          <a:xfrm>
            <a:off x="10316583" y="5819887"/>
            <a:ext cx="1748117" cy="93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6DD05CF9-0F2A-4EE7-9381-C064D12C7F7D}"/>
              </a:ext>
            </a:extLst>
          </p:cNvPr>
          <p:cNvSpPr>
            <a:spLocks noGrp="1"/>
          </p:cNvSpPr>
          <p:nvPr>
            <p:ph type="ctrTitle"/>
          </p:nvPr>
        </p:nvSpPr>
        <p:spPr/>
        <p:txBody>
          <a:bodyPr>
            <a:normAutofit/>
          </a:bodyPr>
          <a:lstStyle/>
          <a:p>
            <a:pPr rtl="0"/>
            <a:r>
              <a:rPr lang="nl-NL" sz="4000"/>
              <a:t>Doelstellingen</a:t>
            </a:r>
          </a:p>
        </p:txBody>
      </p:sp>
      <p:sp>
        <p:nvSpPr>
          <p:cNvPr id="3" name="Espace réservé du texte 2">
            <a:extLst>
              <a:ext uri="{FF2B5EF4-FFF2-40B4-BE49-F238E27FC236}">
                <a16:creationId xmlns:a16="http://schemas.microsoft.com/office/drawing/2014/main" id="{B25EF11C-C112-4051-BA79-2A250465753A}"/>
              </a:ext>
            </a:extLst>
          </p:cNvPr>
          <p:cNvSpPr>
            <a:spLocks noGrp="1"/>
          </p:cNvSpPr>
          <p:nvPr>
            <p:ph type="body" sz="quarter" idx="10"/>
          </p:nvPr>
        </p:nvSpPr>
        <p:spPr>
          <a:xfrm>
            <a:off x="1004331" y="2321307"/>
            <a:ext cx="10372915" cy="4213963"/>
          </a:xfrm>
        </p:spPr>
        <p:txBody>
          <a:bodyPr>
            <a:normAutofit fontScale="92500" lnSpcReduction="10000"/>
          </a:bodyPr>
          <a:lstStyle/>
          <a:p>
            <a:pPr marL="0" indent="0" algn="just" rtl="0">
              <a:spcBef>
                <a:spcPct val="50000"/>
              </a:spcBef>
              <a:buNone/>
            </a:pPr>
            <a:r>
              <a:rPr lang="nl-NL" sz="1600">
                <a:solidFill>
                  <a:schemeClr val="accent2"/>
                </a:solidFill>
              </a:rPr>
              <a:t>Deze presentatie is bedoeld om je te informeren over de gevaren van radioactiviteit. Ze is opgebouwd rond de volgende 3 onderwerpen: </a:t>
            </a:r>
          </a:p>
          <a:p>
            <a:pPr marL="0" indent="0" algn="just">
              <a:spcBef>
                <a:spcPct val="50000"/>
              </a:spcBef>
              <a:buNone/>
            </a:pPr>
            <a:endParaRPr lang="fr-FR" sz="800" dirty="0">
              <a:solidFill>
                <a:schemeClr val="accent2"/>
              </a:solidFill>
            </a:endParaRPr>
          </a:p>
          <a:p>
            <a:pPr marL="800100" lvl="1" indent="-342900" rtl="0">
              <a:spcBef>
                <a:spcPts val="0"/>
              </a:spcBef>
              <a:buFontTx/>
              <a:buAutoNum type="arabicPeriod"/>
            </a:pPr>
            <a:r>
              <a:rPr lang="nl-NL" sz="1600">
                <a:solidFill>
                  <a:schemeClr val="accent2"/>
                </a:solidFill>
              </a:rPr>
              <a:t>Radioactiviteit - Basisbegrippen</a:t>
            </a:r>
          </a:p>
          <a:p>
            <a:pPr marL="800100" lvl="1" indent="-342900" rtl="0">
              <a:spcBef>
                <a:spcPts val="0"/>
              </a:spcBef>
              <a:buFontTx/>
              <a:buAutoNum type="arabicPeriod"/>
            </a:pPr>
            <a:r>
              <a:rPr lang="nl-NL" sz="1600">
                <a:solidFill>
                  <a:schemeClr val="accent2"/>
                </a:solidFill>
              </a:rPr>
              <a:t>Interactie van de ioniserende straling met de (levende) materie</a:t>
            </a:r>
          </a:p>
          <a:p>
            <a:pPr marL="800100" lvl="1" indent="-342900" rtl="0">
              <a:spcBef>
                <a:spcPts val="0"/>
              </a:spcBef>
              <a:buFontTx/>
              <a:buAutoNum type="arabicPeriod"/>
            </a:pPr>
            <a:r>
              <a:rPr lang="nl-NL" sz="1600">
                <a:solidFill>
                  <a:schemeClr val="accent2"/>
                </a:solidFill>
              </a:rPr>
              <a:t>Stralingsbescherming</a:t>
            </a:r>
          </a:p>
          <a:p>
            <a:pPr marL="0" indent="0" rtl="0">
              <a:spcBef>
                <a:spcPct val="50000"/>
              </a:spcBef>
              <a:buNone/>
            </a:pPr>
            <a:r>
              <a:rPr lang="nl-NL" sz="1600" b="1">
                <a:solidFill>
                  <a:schemeClr val="accent2"/>
                </a:solidFill>
              </a:rPr>
              <a:t>De bedoeling is dat je de verschijnselen begrijpt die een rol spelen binnen de radioactiviteit en inzicht krijgt in de na te leven regels en aangewezen houdingen wanneer je ermee in contact komt.</a:t>
            </a:r>
          </a:p>
          <a:p>
            <a:pPr marL="0" indent="0" rtl="0">
              <a:spcBef>
                <a:spcPct val="50000"/>
              </a:spcBef>
              <a:buNone/>
            </a:pPr>
            <a:r>
              <a:rPr lang="nl-NL" sz="1600">
                <a:solidFill>
                  <a:schemeClr val="accent2"/>
                </a:solidFill>
              </a:rPr>
              <a:t>Je zult ook leren hoe je de radiobeschermingsmiddelen dient te gebruiken die zich aan de in- en uitgang van de gecontroleerde zones bevinden. </a:t>
            </a:r>
            <a:br>
              <a:rPr lang="fr-BE" sz="1600" dirty="0">
                <a:solidFill>
                  <a:schemeClr val="accent2"/>
                </a:solidFill>
              </a:rPr>
            </a:br>
            <a:r>
              <a:rPr lang="nl-NL" sz="1600">
                <a:solidFill>
                  <a:schemeClr val="accent2"/>
                </a:solidFill>
              </a:rPr>
              <a:t>Tot slot krijg je een overzicht van de beschermingsmiddelen die ter beschikking worden gesteld wanneer je je in de gecontroleerde zone bevindt. </a:t>
            </a:r>
          </a:p>
          <a:p>
            <a:pPr marL="0" indent="0" rtl="0">
              <a:spcBef>
                <a:spcPct val="50000"/>
              </a:spcBef>
              <a:buNone/>
            </a:pPr>
            <a:r>
              <a:rPr lang="nl-NL" sz="1600" b="1">
                <a:solidFill>
                  <a:schemeClr val="accent2"/>
                </a:solidFill>
              </a:rPr>
              <a:t>Gelieve deze presentatie dus aandachtig te lezen. </a:t>
            </a:r>
            <a:r>
              <a:rPr lang="nl-NL" sz="1600">
                <a:solidFill>
                  <a:schemeClr val="accent2"/>
                </a:solidFill>
              </a:rPr>
              <a:t>Na elk hoofdstuk krijg je een samenvatting met de belangrijkste informatie om te onthouden. </a:t>
            </a:r>
            <a:br>
              <a:rPr lang="fr-BE" sz="1600" dirty="0">
                <a:solidFill>
                  <a:schemeClr val="accent2"/>
                </a:solidFill>
              </a:rPr>
            </a:br>
            <a:r>
              <a:rPr lang="nl-NL" sz="1600">
                <a:solidFill>
                  <a:schemeClr val="accent2"/>
                </a:solidFill>
              </a:rPr>
              <a:t>De kaders dienen dan weer om bijkomende informatie te geven aan wie er meer over wil weten. </a:t>
            </a:r>
            <a:br>
              <a:rPr lang="fr-BE" sz="1600" dirty="0">
                <a:solidFill>
                  <a:schemeClr val="accent2"/>
                </a:solidFill>
              </a:rPr>
            </a:br>
            <a:br>
              <a:rPr lang="fr-BE" sz="1600" dirty="0">
                <a:solidFill>
                  <a:schemeClr val="accent2"/>
                </a:solidFill>
              </a:rPr>
            </a:br>
            <a:r>
              <a:rPr lang="nl-NL" sz="1600">
                <a:solidFill>
                  <a:schemeClr val="accent2"/>
                </a:solidFill>
              </a:rPr>
              <a:t>Aan het einde van deze presentatie vind je eveneens een lijst met nuttige links. </a:t>
            </a:r>
            <a:br>
              <a:rPr lang="fr-BE" sz="1600" dirty="0">
                <a:solidFill>
                  <a:schemeClr val="accent2"/>
                </a:solidFill>
              </a:rPr>
            </a:br>
            <a:br>
              <a:rPr lang="fr-BE" sz="1600" dirty="0">
                <a:solidFill>
                  <a:schemeClr val="accent2"/>
                </a:solidFill>
              </a:rPr>
            </a:br>
            <a:r>
              <a:rPr lang="nl-NL" sz="1600" b="1">
                <a:solidFill>
                  <a:schemeClr val="accent1"/>
                </a:solidFill>
              </a:rPr>
              <a:t>Na deze informatie te hebben doorlopen, word je uitgenodigd voor een quiz (multiplechoicevragen). Die zal bepalen of je de gecontroleerde zones van het IRE en IRE ELiT mag betreden.</a:t>
            </a:r>
          </a:p>
        </p:txBody>
      </p:sp>
    </p:spTree>
    <p:extLst>
      <p:ext uri="{BB962C8B-B14F-4D97-AF65-F5344CB8AC3E}">
        <p14:creationId xmlns:p14="http://schemas.microsoft.com/office/powerpoint/2010/main" val="169029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397AD-4795-4CE9-90D8-C20F68849FAD}"/>
              </a:ext>
            </a:extLst>
          </p:cNvPr>
          <p:cNvSpPr>
            <a:spLocks noGrp="1"/>
          </p:cNvSpPr>
          <p:nvPr>
            <p:ph type="ctrTitle"/>
          </p:nvPr>
        </p:nvSpPr>
        <p:spPr/>
        <p:txBody>
          <a:bodyPr>
            <a:normAutofit/>
          </a:bodyPr>
          <a:lstStyle/>
          <a:p>
            <a:pPr rtl="0"/>
            <a:r>
              <a:rPr lang="nl-NL" sz="4000"/>
              <a:t>De gevaren van radioactiviteit</a:t>
            </a:r>
          </a:p>
        </p:txBody>
      </p:sp>
      <p:sp>
        <p:nvSpPr>
          <p:cNvPr id="3" name="Espace réservé du texte 2">
            <a:extLst>
              <a:ext uri="{FF2B5EF4-FFF2-40B4-BE49-F238E27FC236}">
                <a16:creationId xmlns:a16="http://schemas.microsoft.com/office/drawing/2014/main" id="{76D9C3E9-8EE2-4749-8FE9-2626EC3EC685}"/>
              </a:ext>
            </a:extLst>
          </p:cNvPr>
          <p:cNvSpPr>
            <a:spLocks noGrp="1"/>
          </p:cNvSpPr>
          <p:nvPr>
            <p:ph type="body" sz="quarter" idx="10"/>
          </p:nvPr>
        </p:nvSpPr>
        <p:spPr>
          <a:xfrm>
            <a:off x="1004331" y="2045082"/>
            <a:ext cx="8188077" cy="4859422"/>
          </a:xfrm>
        </p:spPr>
        <p:txBody>
          <a:bodyPr>
            <a:normAutofit fontScale="70000" lnSpcReduction="20000"/>
          </a:bodyPr>
          <a:lstStyle/>
          <a:p>
            <a:pPr rtl="0">
              <a:spcBef>
                <a:spcPct val="50000"/>
              </a:spcBef>
            </a:pPr>
            <a:r>
              <a:rPr lang="nl-NL" sz="3000" dirty="0">
                <a:solidFill>
                  <a:schemeClr val="accent2"/>
                </a:solidFill>
              </a:rPr>
              <a:t>Uitwendige bestraling:</a:t>
            </a:r>
          </a:p>
          <a:p>
            <a:pPr lvl="1" rtl="0">
              <a:lnSpc>
                <a:spcPct val="120000"/>
              </a:lnSpc>
              <a:spcBef>
                <a:spcPts val="0"/>
              </a:spcBef>
            </a:pPr>
            <a:r>
              <a:rPr lang="nl-NL" sz="2700" dirty="0">
                <a:solidFill>
                  <a:schemeClr val="accent2"/>
                </a:solidFill>
              </a:rPr>
              <a:t>Ze is ogenblikkelijk en duurt zolang de bron niet is verwijderd.</a:t>
            </a:r>
          </a:p>
          <a:p>
            <a:pPr lvl="1" rtl="0">
              <a:lnSpc>
                <a:spcPct val="120000"/>
              </a:lnSpc>
              <a:spcBef>
                <a:spcPts val="0"/>
              </a:spcBef>
            </a:pPr>
            <a:r>
              <a:rPr lang="nl-NL" sz="2700" dirty="0">
                <a:solidFill>
                  <a:schemeClr val="accent2"/>
                </a:solidFill>
              </a:rPr>
              <a:t>De geabsorbeerde dosis wordt gemeten met </a:t>
            </a:r>
            <a:r>
              <a:rPr lang="nl-NL" sz="2700" dirty="0">
                <a:solidFill>
                  <a:srgbClr val="FF0000"/>
                </a:solidFill>
              </a:rPr>
              <a:t>een </a:t>
            </a:r>
            <a:r>
              <a:rPr lang="nl-NL" sz="2700" dirty="0" err="1">
                <a:solidFill>
                  <a:srgbClr val="FF0000"/>
                </a:solidFill>
              </a:rPr>
              <a:t>dosimeter</a:t>
            </a:r>
            <a:r>
              <a:rPr lang="nl-NL" sz="2700" dirty="0">
                <a:solidFill>
                  <a:srgbClr val="FF0000"/>
                </a:solidFill>
              </a:rPr>
              <a:t> die op de borst wordt gedragen</a:t>
            </a:r>
            <a:r>
              <a:rPr lang="nl-NL" sz="2700" dirty="0">
                <a:solidFill>
                  <a:schemeClr val="accent2"/>
                </a:solidFill>
              </a:rPr>
              <a:t>.</a:t>
            </a:r>
            <a:br>
              <a:rPr lang="fr-BE" dirty="0">
                <a:solidFill>
                  <a:srgbClr val="FF0000"/>
                </a:solidFill>
              </a:rPr>
            </a:br>
            <a:endParaRPr lang="fr-BE" dirty="0">
              <a:solidFill>
                <a:srgbClr val="FF0000"/>
              </a:solidFill>
            </a:endParaRPr>
          </a:p>
          <a:p>
            <a:pPr rtl="0">
              <a:spcBef>
                <a:spcPct val="50000"/>
              </a:spcBef>
            </a:pPr>
            <a:r>
              <a:rPr lang="nl-NL" sz="3000" dirty="0">
                <a:solidFill>
                  <a:schemeClr val="accent2"/>
                </a:solidFill>
              </a:rPr>
              <a:t>Inwendige besmetting: </a:t>
            </a:r>
          </a:p>
          <a:p>
            <a:pPr lvl="1" rtl="0">
              <a:lnSpc>
                <a:spcPct val="120000"/>
              </a:lnSpc>
              <a:spcBef>
                <a:spcPts val="0"/>
              </a:spcBef>
            </a:pPr>
            <a:r>
              <a:rPr lang="nl-NL" sz="2700" dirty="0"/>
              <a:t>Door opname van radioactieve deeltjes of door inademing</a:t>
            </a:r>
          </a:p>
          <a:p>
            <a:pPr lvl="1" rtl="0">
              <a:lnSpc>
                <a:spcPct val="120000"/>
              </a:lnSpc>
              <a:spcBef>
                <a:spcPts val="0"/>
              </a:spcBef>
            </a:pPr>
            <a:r>
              <a:rPr lang="nl-NL" sz="2700" dirty="0"/>
              <a:t>De besmetting blijft in het lichaam tot het verval en de natuurlijke afvoer van de radioactieve elementen door het lichaam.</a:t>
            </a:r>
            <a:br>
              <a:rPr lang="fr-BE" dirty="0"/>
            </a:br>
            <a:endParaRPr lang="fr-BE" dirty="0"/>
          </a:p>
          <a:p>
            <a:pPr rtl="0">
              <a:spcBef>
                <a:spcPct val="50000"/>
              </a:spcBef>
            </a:pPr>
            <a:r>
              <a:rPr lang="nl-NL" sz="3000" dirty="0">
                <a:solidFill>
                  <a:schemeClr val="accent2"/>
                </a:solidFill>
              </a:rPr>
              <a:t>Uitwendige besmetting: </a:t>
            </a:r>
          </a:p>
          <a:p>
            <a:pPr lvl="1" rtl="0">
              <a:lnSpc>
                <a:spcPct val="120000"/>
              </a:lnSpc>
              <a:spcBef>
                <a:spcPts val="0"/>
              </a:spcBef>
            </a:pPr>
            <a:r>
              <a:rPr lang="nl-NL" sz="2700" dirty="0"/>
              <a:t>Afzetting op de huid</a:t>
            </a:r>
            <a:br>
              <a:rPr lang="fr-BE" dirty="0"/>
            </a:br>
            <a:endParaRPr lang="fr-BE" dirty="0"/>
          </a:p>
          <a:p>
            <a:pPr rtl="0">
              <a:spcBef>
                <a:spcPct val="50000"/>
              </a:spcBef>
            </a:pPr>
            <a:r>
              <a:rPr lang="nl-NL" sz="3000" dirty="0">
                <a:solidFill>
                  <a:schemeClr val="accent2"/>
                </a:solidFill>
              </a:rPr>
              <a:t>Inwendige en uitwendige besmetting</a:t>
            </a:r>
          </a:p>
          <a:p>
            <a:pPr lvl="1" rtl="0">
              <a:lnSpc>
                <a:spcPct val="120000"/>
              </a:lnSpc>
              <a:spcBef>
                <a:spcPts val="0"/>
              </a:spcBef>
            </a:pPr>
            <a:r>
              <a:rPr lang="nl-NL" sz="2700" dirty="0"/>
              <a:t>Via een wonde kan een uitwendige besmetting inwendig worden.</a:t>
            </a:r>
          </a:p>
          <a:p>
            <a:pPr lvl="1" rtl="0">
              <a:lnSpc>
                <a:spcPct val="120000"/>
              </a:lnSpc>
              <a:spcBef>
                <a:spcPts val="0"/>
              </a:spcBef>
            </a:pPr>
            <a:r>
              <a:rPr lang="nl-NL" sz="2700" dirty="0">
                <a:solidFill>
                  <a:srgbClr val="FF0000"/>
                </a:solidFill>
              </a:rPr>
              <a:t>Geen toegang tot een gecontroleerde zone met een wonde</a:t>
            </a:r>
          </a:p>
          <a:p>
            <a:endParaRPr lang="fr-BE" dirty="0"/>
          </a:p>
        </p:txBody>
      </p:sp>
      <p:pic>
        <p:nvPicPr>
          <p:cNvPr id="4" name="Picture 10">
            <a:extLst>
              <a:ext uri="{FF2B5EF4-FFF2-40B4-BE49-F238E27FC236}">
                <a16:creationId xmlns:a16="http://schemas.microsoft.com/office/drawing/2014/main" id="{7551EA04-362C-4D3F-A861-3EEAE00CCDFD}"/>
              </a:ext>
            </a:extLst>
          </p:cNvPr>
          <p:cNvPicPr>
            <a:picLocks noChangeAspect="1" noChangeArrowheads="1"/>
          </p:cNvPicPr>
          <p:nvPr/>
        </p:nvPicPr>
        <p:blipFill rotWithShape="1">
          <a:blip r:embed="rId3" cstate="print"/>
          <a:srcRect l="1667" r="3333"/>
          <a:stretch/>
        </p:blipFill>
        <p:spPr bwMode="auto">
          <a:xfrm>
            <a:off x="8910917" y="2727122"/>
            <a:ext cx="2851439" cy="2951489"/>
          </a:xfrm>
          <a:prstGeom prst="rect">
            <a:avLst/>
          </a:prstGeom>
          <a:noFill/>
          <a:ln w="9525">
            <a:noFill/>
            <a:miter lim="800000"/>
            <a:headEnd/>
            <a:tailEnd/>
          </a:ln>
        </p:spPr>
      </p:pic>
    </p:spTree>
    <p:extLst>
      <p:ext uri="{BB962C8B-B14F-4D97-AF65-F5344CB8AC3E}">
        <p14:creationId xmlns:p14="http://schemas.microsoft.com/office/powerpoint/2010/main" val="72352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F687431-3486-4B09-A782-59ABA65BE918}"/>
              </a:ext>
            </a:extLst>
          </p:cNvPr>
          <p:cNvSpPr>
            <a:spLocks noGrp="1"/>
          </p:cNvSpPr>
          <p:nvPr>
            <p:ph type="body" idx="11"/>
          </p:nvPr>
        </p:nvSpPr>
        <p:spPr>
          <a:xfrm>
            <a:off x="912499" y="2133332"/>
            <a:ext cx="4542519" cy="638665"/>
          </a:xfrm>
        </p:spPr>
        <p:txBody>
          <a:bodyPr>
            <a:normAutofit/>
          </a:bodyPr>
          <a:lstStyle/>
          <a:p>
            <a:pPr algn="ctr" rtl="0"/>
            <a:r>
              <a:rPr lang="nl-NL" sz="1900">
                <a:solidFill>
                  <a:schemeClr val="accent2"/>
                </a:solidFill>
                <a:latin typeface="DIN Next LT Pro Light" panose="020B0303020203050203" pitchFamily="34" charset="0"/>
              </a:rPr>
              <a:t>Beroepshalve blootgestelde persoon</a:t>
            </a:r>
          </a:p>
        </p:txBody>
      </p:sp>
      <p:sp>
        <p:nvSpPr>
          <p:cNvPr id="5" name="Espace réservé du texte 4">
            <a:extLst>
              <a:ext uri="{FF2B5EF4-FFF2-40B4-BE49-F238E27FC236}">
                <a16:creationId xmlns:a16="http://schemas.microsoft.com/office/drawing/2014/main" id="{EF43B94E-C569-4E3D-BFC8-03283D29411B}"/>
              </a:ext>
            </a:extLst>
          </p:cNvPr>
          <p:cNvSpPr>
            <a:spLocks noGrp="1"/>
          </p:cNvSpPr>
          <p:nvPr>
            <p:ph type="body" idx="12"/>
          </p:nvPr>
        </p:nvSpPr>
        <p:spPr>
          <a:xfrm>
            <a:off x="6096000" y="2144833"/>
            <a:ext cx="4197277" cy="638665"/>
          </a:xfrm>
        </p:spPr>
        <p:txBody>
          <a:bodyPr/>
          <a:lstStyle/>
          <a:p>
            <a:pPr algn="ctr" rtl="0"/>
            <a:r>
              <a:rPr lang="nl-NL" sz="1900">
                <a:solidFill>
                  <a:schemeClr val="accent2"/>
                </a:solidFill>
                <a:latin typeface="DIN Next LT Pro Light" panose="020B0303020203050203" pitchFamily="34" charset="0"/>
              </a:rPr>
              <a:t>Persoon van het publiek </a:t>
            </a:r>
          </a:p>
        </p:txBody>
      </p:sp>
      <p:sp>
        <p:nvSpPr>
          <p:cNvPr id="2" name="Titre 1">
            <a:extLst>
              <a:ext uri="{FF2B5EF4-FFF2-40B4-BE49-F238E27FC236}">
                <a16:creationId xmlns:a16="http://schemas.microsoft.com/office/drawing/2014/main" id="{29796C05-C54A-49B9-9A94-95D344989970}"/>
              </a:ext>
            </a:extLst>
          </p:cNvPr>
          <p:cNvSpPr>
            <a:spLocks noGrp="1"/>
          </p:cNvSpPr>
          <p:nvPr>
            <p:ph type="ctrTitle"/>
          </p:nvPr>
        </p:nvSpPr>
        <p:spPr/>
        <p:txBody>
          <a:bodyPr>
            <a:normAutofit/>
          </a:bodyPr>
          <a:lstStyle/>
          <a:p>
            <a:pPr rtl="0"/>
            <a:r>
              <a:rPr lang="nl-NL" sz="4000"/>
              <a:t>Dosisgrens</a:t>
            </a:r>
          </a:p>
        </p:txBody>
      </p:sp>
      <p:sp>
        <p:nvSpPr>
          <p:cNvPr id="6" name="Espace réservé du texte 5">
            <a:extLst>
              <a:ext uri="{FF2B5EF4-FFF2-40B4-BE49-F238E27FC236}">
                <a16:creationId xmlns:a16="http://schemas.microsoft.com/office/drawing/2014/main" id="{F8E0EC88-0111-49DD-9C08-74D949458648}"/>
              </a:ext>
            </a:extLst>
          </p:cNvPr>
          <p:cNvSpPr>
            <a:spLocks noGrp="1"/>
          </p:cNvSpPr>
          <p:nvPr>
            <p:ph type="body" sz="quarter" idx="15"/>
          </p:nvPr>
        </p:nvSpPr>
        <p:spPr>
          <a:xfrm>
            <a:off x="1341466" y="5794149"/>
            <a:ext cx="3733801" cy="380417"/>
          </a:xfrm>
        </p:spPr>
        <p:txBody>
          <a:bodyPr>
            <a:normAutofit fontScale="55000" lnSpcReduction="20000"/>
          </a:bodyPr>
          <a:lstStyle/>
          <a:p>
            <a:pPr marL="0" indent="0" algn="ctr" rtl="0">
              <a:buNone/>
            </a:pPr>
            <a:r>
              <a:rPr lang="nl-NL">
                <a:solidFill>
                  <a:schemeClr val="accent2"/>
                </a:solidFill>
              </a:rPr>
              <a:t>Grenswaarde-energie uit in mSv over 12 opeenvolgende glijdende maanden</a:t>
            </a:r>
          </a:p>
        </p:txBody>
      </p:sp>
      <p:sp>
        <p:nvSpPr>
          <p:cNvPr id="7" name="Espace réservé du texte 6">
            <a:extLst>
              <a:ext uri="{FF2B5EF4-FFF2-40B4-BE49-F238E27FC236}">
                <a16:creationId xmlns:a16="http://schemas.microsoft.com/office/drawing/2014/main" id="{E12643E9-1E4F-431E-B5E6-B32FC4304946}"/>
              </a:ext>
            </a:extLst>
          </p:cNvPr>
          <p:cNvSpPr>
            <a:spLocks noGrp="1"/>
          </p:cNvSpPr>
          <p:nvPr>
            <p:ph type="body" sz="quarter" idx="16"/>
          </p:nvPr>
        </p:nvSpPr>
        <p:spPr>
          <a:xfrm>
            <a:off x="6322699" y="5078797"/>
            <a:ext cx="3733800" cy="260941"/>
          </a:xfrm>
        </p:spPr>
        <p:txBody>
          <a:bodyPr>
            <a:noAutofit/>
          </a:bodyPr>
          <a:lstStyle/>
          <a:p>
            <a:pPr marL="0" indent="0" algn="ctr" rtl="0">
              <a:buNone/>
            </a:pPr>
            <a:r>
              <a:rPr lang="nl-NL" sz="1300" dirty="0">
                <a:solidFill>
                  <a:schemeClr val="accent2"/>
                </a:solidFill>
              </a:rPr>
              <a:t>Grenswaarden in </a:t>
            </a:r>
            <a:r>
              <a:rPr lang="nl-NL" sz="1300" dirty="0" err="1">
                <a:solidFill>
                  <a:schemeClr val="accent2"/>
                </a:solidFill>
              </a:rPr>
              <a:t>mSv</a:t>
            </a:r>
            <a:r>
              <a:rPr lang="nl-NL" sz="1300" dirty="0">
                <a:solidFill>
                  <a:schemeClr val="accent2"/>
                </a:solidFill>
              </a:rPr>
              <a:t> per kalenderjaar</a:t>
            </a:r>
          </a:p>
          <a:p>
            <a:pPr marL="0" indent="0" algn="ctr">
              <a:buNone/>
            </a:pPr>
            <a:endParaRPr lang="fr-BE" sz="1300" dirty="0"/>
          </a:p>
        </p:txBody>
      </p:sp>
      <p:graphicFrame>
        <p:nvGraphicFramePr>
          <p:cNvPr id="8" name="Group 88">
            <a:extLst>
              <a:ext uri="{FF2B5EF4-FFF2-40B4-BE49-F238E27FC236}">
                <a16:creationId xmlns:a16="http://schemas.microsoft.com/office/drawing/2014/main" id="{C4824CB1-DD1D-42F3-8B63-F78EB69DA21A}"/>
              </a:ext>
            </a:extLst>
          </p:cNvPr>
          <p:cNvGraphicFramePr>
            <a:graphicFrameLocks noGrp="1"/>
          </p:cNvGraphicFramePr>
          <p:nvPr>
            <p:extLst>
              <p:ext uri="{D42A27DB-BD31-4B8C-83A1-F6EECF244321}">
                <p14:modId xmlns:p14="http://schemas.microsoft.com/office/powerpoint/2010/main" val="1957607523"/>
              </p:ext>
            </p:extLst>
          </p:nvPr>
        </p:nvGraphicFramePr>
        <p:xfrm>
          <a:off x="1341466" y="2704874"/>
          <a:ext cx="3733800" cy="3566160"/>
        </p:xfrm>
        <a:graphic>
          <a:graphicData uri="http://schemas.openxmlformats.org/drawingml/2006/table">
            <a:tbl>
              <a:tblPr/>
              <a:tblGrid>
                <a:gridCol w="3124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57600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Het hele lichaam (wettelijke grenswaarde)</a:t>
                      </a:r>
                    </a:p>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1" i="0" u="none" strike="noStrike" cap="none" normalizeH="0" baseline="0">
                          <a:ln>
                            <a:noFill/>
                          </a:ln>
                          <a:solidFill>
                            <a:schemeClr val="accent1"/>
                          </a:solidFill>
                          <a:effectLst/>
                          <a:latin typeface="DIN Next LT Pro Light" panose="020B0303020203050203" pitchFamily="34" charset="0"/>
                        </a:rPr>
                        <a:t>In het IRE (dosisbeperking)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dirty="0">
                          <a:ln>
                            <a:noFill/>
                          </a:ln>
                          <a:solidFill>
                            <a:schemeClr val="accent2"/>
                          </a:solidFill>
                          <a:effectLst/>
                          <a:latin typeface="DIN Next LT Pro Light" panose="020B0303020203050203" pitchFamily="34" charset="0"/>
                        </a:rPr>
                        <a:t>20</a:t>
                      </a:r>
                    </a:p>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1" i="0" u="none" strike="noStrike" cap="none" normalizeH="0" baseline="0" dirty="0">
                          <a:ln>
                            <a:noFill/>
                          </a:ln>
                          <a:solidFill>
                            <a:schemeClr val="accent1"/>
                          </a:solidFill>
                          <a:effectLst/>
                          <a:latin typeface="DIN Next LT Pro Light" panose="020B0303020203050203"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600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organen afzonderlijk</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1700" b="1" i="0" u="none" strike="noStrike" cap="none" normalizeH="0" baseline="0">
                          <a:ln>
                            <a:noFill/>
                          </a:ln>
                          <a:solidFill>
                            <a:schemeClr val="accent1"/>
                          </a:solidFill>
                          <a:effectLst/>
                          <a:latin typeface="DIN Next LT Pro Light" panose="020B0303020203050203" pitchFamily="34" charset="0"/>
                        </a:rPr>
                        <a:t>In het IRE (dosisbeperking)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500</a:t>
                      </a:r>
                    </a:p>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1" i="0" u="none" strike="noStrike" cap="none" normalizeH="0" baseline="0">
                          <a:ln>
                            <a:noFill/>
                          </a:ln>
                          <a:solidFill>
                            <a:schemeClr val="accent1"/>
                          </a:solidFill>
                          <a:effectLst/>
                          <a:latin typeface="DIN Next LT Pro Light" panose="020B0303020203050203" pitchFamily="34" charset="0"/>
                        </a:rPr>
                        <a:t>250</a:t>
                      </a:r>
                      <a:r>
                        <a:rPr kumimoji="0" lang="nl-NL" sz="1700" b="0" i="0" u="none" strike="noStrike" cap="none" normalizeH="0" baseline="0">
                          <a:ln>
                            <a:noFill/>
                          </a:ln>
                          <a:solidFill>
                            <a:schemeClr val="accent1"/>
                          </a:solidFill>
                          <a:effectLst/>
                          <a:latin typeface="DIN Next LT Pro Light" panose="020B0303020203050203"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600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ooglens</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1700" b="1" i="0" u="none" strike="noStrike" cap="none" normalizeH="0" baseline="0">
                          <a:ln>
                            <a:noFill/>
                          </a:ln>
                          <a:solidFill>
                            <a:schemeClr val="accent1"/>
                          </a:solidFill>
                          <a:effectLst/>
                          <a:latin typeface="DIN Next LT Pro Light" panose="020B0303020203050203" pitchFamily="34" charset="0"/>
                        </a:rPr>
                        <a:t>In het IRE (dosisbeperking)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20</a:t>
                      </a:r>
                    </a:p>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1" i="0" u="none" strike="noStrike" kern="1200" cap="none" normalizeH="0" baseline="0">
                          <a:ln>
                            <a:noFill/>
                          </a:ln>
                          <a:solidFill>
                            <a:schemeClr val="accent1"/>
                          </a:solidFill>
                          <a:effectLst/>
                          <a:latin typeface="DIN Next LT Pro Light" panose="020B0303020203050203" pitchFamily="34" charset="0"/>
                          <a:ea typeface="+mn-ea"/>
                          <a:cs typeface="+mn-cs"/>
                        </a:rPr>
                        <a:t>10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600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huid (bètadosis)</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1700" b="1" i="0" u="none" strike="noStrike" cap="none" normalizeH="0" baseline="0">
                          <a:ln>
                            <a:noFill/>
                          </a:ln>
                          <a:solidFill>
                            <a:schemeClr val="accent1"/>
                          </a:solidFill>
                          <a:effectLst/>
                          <a:latin typeface="DIN Next LT Pro Light" panose="020B0303020203050203" pitchFamily="34" charset="0"/>
                        </a:rPr>
                        <a:t>In het IRE (dosisbeperking)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500</a:t>
                      </a:r>
                    </a:p>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1" i="0" u="none" strike="noStrike" cap="none" normalizeH="0" baseline="0">
                          <a:ln>
                            <a:noFill/>
                          </a:ln>
                          <a:solidFill>
                            <a:schemeClr val="accent1"/>
                          </a:solidFill>
                          <a:effectLst/>
                          <a:latin typeface="DIN Next LT Pro Light" panose="020B0303020203050203" pitchFamily="34" charset="0"/>
                        </a:rPr>
                        <a:t>250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600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dirty="0">
                          <a:ln>
                            <a:noFill/>
                          </a:ln>
                          <a:solidFill>
                            <a:schemeClr val="accent2"/>
                          </a:solidFill>
                          <a:effectLst/>
                          <a:latin typeface="DIN Next LT Pro Light" panose="020B0303020203050203" pitchFamily="34" charset="0"/>
                        </a:rPr>
                        <a:t>De ledematen (handen, armen, enz.)</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1700" b="1" i="0" u="none" strike="noStrike" cap="none" normalizeH="0" baseline="0" dirty="0">
                          <a:ln>
                            <a:noFill/>
                          </a:ln>
                          <a:solidFill>
                            <a:schemeClr val="accent1"/>
                          </a:solidFill>
                          <a:effectLst/>
                          <a:latin typeface="DIN Next LT Pro Light" panose="020B0303020203050203" pitchFamily="34" charset="0"/>
                        </a:rPr>
                        <a:t>In het IRE (dosisbeperking)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0" i="0" u="none" strike="noStrike" cap="none" normalizeH="0" baseline="0" dirty="0">
                          <a:ln>
                            <a:noFill/>
                          </a:ln>
                          <a:solidFill>
                            <a:schemeClr val="accent2"/>
                          </a:solidFill>
                          <a:effectLst/>
                          <a:latin typeface="DIN Next LT Pro Light" panose="020B0303020203050203" pitchFamily="34" charset="0"/>
                        </a:rPr>
                        <a:t>500</a:t>
                      </a:r>
                    </a:p>
                    <a:p>
                      <a:pPr marL="0" marR="0" lvl="0" indent="0" algn="ctr" defTabSz="914400" rtl="0" eaLnBrk="1" fontAlgn="base" latinLnBrk="0" hangingPunct="1">
                        <a:lnSpc>
                          <a:spcPct val="100000"/>
                        </a:lnSpc>
                        <a:spcBef>
                          <a:spcPts val="0"/>
                        </a:spcBef>
                        <a:spcAft>
                          <a:spcPct val="0"/>
                        </a:spcAft>
                        <a:buClrTx/>
                        <a:buSzTx/>
                        <a:buFontTx/>
                        <a:buNone/>
                        <a:tabLst/>
                      </a:pPr>
                      <a:r>
                        <a:rPr kumimoji="0" lang="nl-NL" sz="1700" b="1" i="0" u="none" strike="noStrike" cap="none" normalizeH="0" baseline="0" dirty="0">
                          <a:ln>
                            <a:noFill/>
                          </a:ln>
                          <a:solidFill>
                            <a:schemeClr val="accent1"/>
                          </a:solidFill>
                          <a:effectLst/>
                          <a:latin typeface="DIN Next LT Pro Light" panose="020B0303020203050203" pitchFamily="34" charset="0"/>
                        </a:rPr>
                        <a:t>250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Flèche courbée vers la gauche 12">
            <a:extLst>
              <a:ext uri="{FF2B5EF4-FFF2-40B4-BE49-F238E27FC236}">
                <a16:creationId xmlns:a16="http://schemas.microsoft.com/office/drawing/2014/main" id="{81A2E367-EAEC-404C-AB64-D2FCE7227FB7}"/>
              </a:ext>
            </a:extLst>
          </p:cNvPr>
          <p:cNvSpPr>
            <a:spLocks noChangeArrowheads="1"/>
          </p:cNvSpPr>
          <p:nvPr/>
        </p:nvSpPr>
        <p:spPr bwMode="auto">
          <a:xfrm>
            <a:off x="4990206" y="2904349"/>
            <a:ext cx="152400" cy="215900"/>
          </a:xfrm>
          <a:prstGeom prst="curvedLeftArrow">
            <a:avLst>
              <a:gd name="adj1" fmla="val 25002"/>
              <a:gd name="adj2" fmla="val 50003"/>
              <a:gd name="adj3" fmla="val 25000"/>
            </a:avLst>
          </a:prstGeom>
          <a:solidFill>
            <a:schemeClr val="accent1"/>
          </a:solidFill>
          <a:ln w="9525" algn="ctr">
            <a:solidFill>
              <a:schemeClr val="accent1"/>
            </a:solidFill>
            <a:round/>
            <a:headEnd/>
            <a:tailEnd/>
          </a:ln>
        </p:spPr>
        <p:txBody>
          <a:bodyPr/>
          <a:lstStyle/>
          <a:p>
            <a:endParaRPr lang="fr-BE"/>
          </a:p>
        </p:txBody>
      </p:sp>
      <p:sp>
        <p:nvSpPr>
          <p:cNvPr id="10" name="ZoneTexte 13">
            <a:extLst>
              <a:ext uri="{FF2B5EF4-FFF2-40B4-BE49-F238E27FC236}">
                <a16:creationId xmlns:a16="http://schemas.microsoft.com/office/drawing/2014/main" id="{5453D787-3B8C-46BE-B51D-18837F1C03D7}"/>
              </a:ext>
            </a:extLst>
          </p:cNvPr>
          <p:cNvSpPr txBox="1">
            <a:spLocks noChangeArrowheads="1"/>
          </p:cNvSpPr>
          <p:nvPr/>
        </p:nvSpPr>
        <p:spPr bwMode="auto">
          <a:xfrm>
            <a:off x="5126019" y="2863074"/>
            <a:ext cx="365760" cy="307975"/>
          </a:xfrm>
          <a:prstGeom prst="rect">
            <a:avLst/>
          </a:prstGeom>
          <a:noFill/>
          <a:ln w="9525">
            <a:noFill/>
            <a:miter lim="800000"/>
            <a:headEnd/>
            <a:tailEnd/>
          </a:ln>
        </p:spPr>
        <p:txBody>
          <a:bodyPr wrap="square">
            <a:spAutoFit/>
          </a:bodyPr>
          <a:lstStyle/>
          <a:p>
            <a:pPr rtl="0"/>
            <a:r>
              <a:rPr lang="nl-NL" sz="1400" b="0">
                <a:latin typeface="DIN Next LT Pro Light" panose="020B0303020203050203" pitchFamily="34" charset="0"/>
              </a:rPr>
              <a:t>/2</a:t>
            </a:r>
          </a:p>
        </p:txBody>
      </p:sp>
      <p:graphicFrame>
        <p:nvGraphicFramePr>
          <p:cNvPr id="11" name="Group 44">
            <a:extLst>
              <a:ext uri="{FF2B5EF4-FFF2-40B4-BE49-F238E27FC236}">
                <a16:creationId xmlns:a16="http://schemas.microsoft.com/office/drawing/2014/main" id="{A7861C26-595B-479F-BB28-A2BF9815EF91}"/>
              </a:ext>
            </a:extLst>
          </p:cNvPr>
          <p:cNvGraphicFramePr>
            <a:graphicFrameLocks noGrp="1"/>
          </p:cNvGraphicFramePr>
          <p:nvPr>
            <p:extLst>
              <p:ext uri="{D42A27DB-BD31-4B8C-83A1-F6EECF244321}">
                <p14:modId xmlns:p14="http://schemas.microsoft.com/office/powerpoint/2010/main" val="763784595"/>
              </p:ext>
            </p:extLst>
          </p:nvPr>
        </p:nvGraphicFramePr>
        <p:xfrm>
          <a:off x="6322699" y="2702813"/>
          <a:ext cx="3733800" cy="2498726"/>
        </p:xfrm>
        <a:graphic>
          <a:graphicData uri="http://schemas.openxmlformats.org/drawingml/2006/table">
            <a:tbl>
              <a:tblPr/>
              <a:tblGrid>
                <a:gridCol w="3048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Het hele lichaam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organen afzonderlijk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nvt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ooglens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1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De huid (bètadosis)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a:ln>
                            <a:noFill/>
                          </a:ln>
                          <a:solidFill>
                            <a:schemeClr val="accent2"/>
                          </a:solidFill>
                          <a:effectLst/>
                          <a:latin typeface="DIN Next LT Pro Light" panose="020B0303020203050203" pitchFamily="34"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dirty="0">
                          <a:ln>
                            <a:noFill/>
                          </a:ln>
                          <a:solidFill>
                            <a:schemeClr val="accent2"/>
                          </a:solidFill>
                          <a:effectLst/>
                          <a:latin typeface="DIN Next LT Pro Light" panose="020B0303020203050203" pitchFamily="34" charset="0"/>
                        </a:rPr>
                        <a:t>De ledematen (handen, armen, enz.)</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NL" sz="1700" b="0" i="0" u="none" strike="noStrike" cap="none" normalizeH="0" baseline="0" dirty="0" err="1">
                          <a:ln>
                            <a:noFill/>
                          </a:ln>
                          <a:solidFill>
                            <a:schemeClr val="accent2"/>
                          </a:solidFill>
                          <a:effectLst/>
                          <a:latin typeface="DIN Next LT Pro Light" panose="020B0303020203050203" pitchFamily="34" charset="0"/>
                        </a:rPr>
                        <a:t>nvt</a:t>
                      </a:r>
                      <a:endParaRPr kumimoji="0" lang="nl-NL" sz="1700" b="0" i="0" u="none" strike="noStrike" cap="none" normalizeH="0" baseline="0" dirty="0">
                        <a:ln>
                          <a:noFill/>
                        </a:ln>
                        <a:solidFill>
                          <a:schemeClr val="accent2"/>
                        </a:solidFill>
                        <a:effectLst/>
                        <a:latin typeface="DIN Next LT Pro Light" panose="020B0303020203050203"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 name="Text Box 87">
            <a:extLst>
              <a:ext uri="{FF2B5EF4-FFF2-40B4-BE49-F238E27FC236}">
                <a16:creationId xmlns:a16="http://schemas.microsoft.com/office/drawing/2014/main" id="{340AB08A-19B7-430D-9A8E-9DCEF6DC822F}"/>
              </a:ext>
            </a:extLst>
          </p:cNvPr>
          <p:cNvSpPr txBox="1">
            <a:spLocks noChangeArrowheads="1"/>
          </p:cNvSpPr>
          <p:nvPr/>
        </p:nvSpPr>
        <p:spPr bwMode="auto">
          <a:xfrm>
            <a:off x="1155995" y="6292450"/>
            <a:ext cx="9144000" cy="353943"/>
          </a:xfrm>
          <a:prstGeom prst="rect">
            <a:avLst/>
          </a:prstGeom>
          <a:noFill/>
          <a:ln w="9525">
            <a:noFill/>
            <a:miter lim="800000"/>
            <a:headEnd/>
            <a:tailEnd/>
          </a:ln>
        </p:spPr>
        <p:txBody>
          <a:bodyPr>
            <a:spAutoFit/>
          </a:bodyPr>
          <a:lstStyle/>
          <a:p>
            <a:pPr algn="ctr" rtl="0">
              <a:spcBef>
                <a:spcPct val="50000"/>
              </a:spcBef>
            </a:pPr>
            <a:r>
              <a:rPr lang="nl-NL" sz="1700" dirty="0">
                <a:solidFill>
                  <a:srgbClr val="FF0000"/>
                </a:solidFill>
                <a:latin typeface="DIN Next LT Pro Light" panose="020B0303020203050203" pitchFamily="34" charset="0"/>
              </a:rPr>
              <a:t>Deze grenswaarden houden geen rekening met medische blootstellingen en natuurlijke radioactiviteit.</a:t>
            </a:r>
          </a:p>
        </p:txBody>
      </p:sp>
    </p:spTree>
    <p:extLst>
      <p:ext uri="{BB962C8B-B14F-4D97-AF65-F5344CB8AC3E}">
        <p14:creationId xmlns:p14="http://schemas.microsoft.com/office/powerpoint/2010/main" val="260780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71718-7A5D-4174-A538-4606849F4D66}"/>
              </a:ext>
            </a:extLst>
          </p:cNvPr>
          <p:cNvSpPr>
            <a:spLocks noGrp="1"/>
          </p:cNvSpPr>
          <p:nvPr>
            <p:ph type="ctrTitle"/>
          </p:nvPr>
        </p:nvSpPr>
        <p:spPr/>
        <p:txBody>
          <a:bodyPr>
            <a:normAutofit/>
          </a:bodyPr>
          <a:lstStyle/>
          <a:p>
            <a:pPr rtl="0"/>
            <a:r>
              <a:rPr lang="nl-NL" sz="4000"/>
              <a:t>Gezondheidsrisico's</a:t>
            </a:r>
          </a:p>
        </p:txBody>
      </p:sp>
      <p:sp>
        <p:nvSpPr>
          <p:cNvPr id="3" name="Espace réservé du texte 2">
            <a:extLst>
              <a:ext uri="{FF2B5EF4-FFF2-40B4-BE49-F238E27FC236}">
                <a16:creationId xmlns:a16="http://schemas.microsoft.com/office/drawing/2014/main" id="{ED04DC45-5A5F-4CCD-87B6-3E08EC3D0C88}"/>
              </a:ext>
            </a:extLst>
          </p:cNvPr>
          <p:cNvSpPr>
            <a:spLocks noGrp="1"/>
          </p:cNvSpPr>
          <p:nvPr>
            <p:ph type="body" sz="quarter" idx="10"/>
          </p:nvPr>
        </p:nvSpPr>
        <p:spPr/>
        <p:txBody>
          <a:bodyPr/>
          <a:lstStyle/>
          <a:p>
            <a:pPr rtl="0">
              <a:spcBef>
                <a:spcPct val="50000"/>
              </a:spcBef>
            </a:pPr>
            <a:r>
              <a:rPr lang="nl-NL" sz="1900">
                <a:solidFill>
                  <a:schemeClr val="accent2"/>
                </a:solidFill>
              </a:rPr>
              <a:t>Voor hoge dosissen: </a:t>
            </a:r>
          </a:p>
          <a:p>
            <a:pPr lvl="1" rtl="0">
              <a:spcBef>
                <a:spcPct val="50000"/>
              </a:spcBef>
            </a:pPr>
            <a:r>
              <a:rPr lang="nl-NL" sz="1700">
                <a:solidFill>
                  <a:schemeClr val="accent2"/>
                </a:solidFill>
              </a:rPr>
              <a:t>De effecten zijn </a:t>
            </a:r>
            <a:r>
              <a:rPr lang="nl-NL" sz="1700" u="sng">
                <a:solidFill>
                  <a:srgbClr val="FF0000"/>
                </a:solidFill>
              </a:rPr>
              <a:t>deterministisch</a:t>
            </a:r>
            <a:r>
              <a:rPr lang="nl-NL" sz="1700">
                <a:solidFill>
                  <a:schemeClr val="accent2"/>
                </a:solidFill>
              </a:rPr>
              <a:t>.</a:t>
            </a:r>
          </a:p>
          <a:p>
            <a:pPr>
              <a:spcBef>
                <a:spcPct val="50000"/>
              </a:spcBef>
            </a:pPr>
            <a:endParaRPr lang="fr-BE" sz="3200" dirty="0">
              <a:solidFill>
                <a:schemeClr val="accent2"/>
              </a:solidFill>
            </a:endParaRPr>
          </a:p>
          <a:p>
            <a:pPr rtl="0">
              <a:spcBef>
                <a:spcPct val="50000"/>
              </a:spcBef>
            </a:pPr>
            <a:r>
              <a:rPr lang="nl-NL" sz="1900">
                <a:solidFill>
                  <a:schemeClr val="accent2"/>
                </a:solidFill>
              </a:rPr>
              <a:t>Voor lage dosissen: </a:t>
            </a:r>
          </a:p>
          <a:p>
            <a:pPr lvl="1" rtl="0">
              <a:spcBef>
                <a:spcPct val="50000"/>
              </a:spcBef>
            </a:pPr>
            <a:r>
              <a:rPr lang="nl-NL" sz="1700">
                <a:solidFill>
                  <a:schemeClr val="accent2"/>
                </a:solidFill>
              </a:rPr>
              <a:t>De effecten zijn </a:t>
            </a:r>
            <a:r>
              <a:rPr lang="nl-NL" sz="1700" u="sng">
                <a:solidFill>
                  <a:srgbClr val="FF0000"/>
                </a:solidFill>
              </a:rPr>
              <a:t>stochastisch</a:t>
            </a:r>
            <a:r>
              <a:rPr lang="nl-NL" sz="1700">
                <a:solidFill>
                  <a:schemeClr val="accent2"/>
                </a:solidFill>
              </a:rPr>
              <a:t>.</a:t>
            </a:r>
          </a:p>
          <a:p>
            <a:endParaRPr lang="fr-BE" dirty="0"/>
          </a:p>
        </p:txBody>
      </p:sp>
    </p:spTree>
    <p:extLst>
      <p:ext uri="{BB962C8B-B14F-4D97-AF65-F5344CB8AC3E}">
        <p14:creationId xmlns:p14="http://schemas.microsoft.com/office/powerpoint/2010/main" val="117438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71718-7A5D-4174-A538-4606849F4D66}"/>
              </a:ext>
            </a:extLst>
          </p:cNvPr>
          <p:cNvSpPr>
            <a:spLocks noGrp="1"/>
          </p:cNvSpPr>
          <p:nvPr>
            <p:ph type="ctrTitle"/>
          </p:nvPr>
        </p:nvSpPr>
        <p:spPr/>
        <p:txBody>
          <a:bodyPr>
            <a:normAutofit/>
          </a:bodyPr>
          <a:lstStyle/>
          <a:p>
            <a:pPr rtl="0"/>
            <a:r>
              <a:rPr lang="nl-NL" sz="4000"/>
              <a:t>Gezondheidsrisico's</a:t>
            </a:r>
          </a:p>
        </p:txBody>
      </p:sp>
      <p:sp>
        <p:nvSpPr>
          <p:cNvPr id="3" name="Espace réservé du texte 2">
            <a:extLst>
              <a:ext uri="{FF2B5EF4-FFF2-40B4-BE49-F238E27FC236}">
                <a16:creationId xmlns:a16="http://schemas.microsoft.com/office/drawing/2014/main" id="{ED04DC45-5A5F-4CCD-87B6-3E08EC3D0C88}"/>
              </a:ext>
            </a:extLst>
          </p:cNvPr>
          <p:cNvSpPr>
            <a:spLocks noGrp="1"/>
          </p:cNvSpPr>
          <p:nvPr>
            <p:ph type="body" sz="quarter" idx="10"/>
          </p:nvPr>
        </p:nvSpPr>
        <p:spPr>
          <a:xfrm>
            <a:off x="1004332" y="2321307"/>
            <a:ext cx="5955866" cy="3882171"/>
          </a:xfrm>
        </p:spPr>
        <p:txBody>
          <a:bodyPr>
            <a:normAutofit/>
          </a:bodyPr>
          <a:lstStyle/>
          <a:p>
            <a:pPr rtl="0">
              <a:spcBef>
                <a:spcPct val="50000"/>
              </a:spcBef>
            </a:pPr>
            <a:r>
              <a:rPr lang="nl-NL" sz="1900">
                <a:solidFill>
                  <a:schemeClr val="accent2"/>
                </a:solidFill>
              </a:rPr>
              <a:t>De deterministische effecten</a:t>
            </a:r>
            <a:r>
              <a:rPr lang="nl-NL" sz="1900"/>
              <a:t>: </a:t>
            </a:r>
            <a:br>
              <a:rPr lang="fr-BE" sz="3200" dirty="0"/>
            </a:br>
            <a:r>
              <a:rPr lang="nl-NL" sz="1600">
                <a:solidFill>
                  <a:schemeClr val="accent1"/>
                </a:solidFill>
              </a:rPr>
              <a:t>(brandwonden, huidafschilfering, braken, koorts, coma, stuiptrekkingen, dood!)</a:t>
            </a:r>
          </a:p>
          <a:p>
            <a:pPr lvl="1" rtl="0">
              <a:spcBef>
                <a:spcPts val="600"/>
              </a:spcBef>
            </a:pPr>
            <a:r>
              <a:rPr lang="nl-NL" sz="1700">
                <a:solidFill>
                  <a:schemeClr val="accent2"/>
                </a:solidFill>
              </a:rPr>
              <a:t>Bestaan van een drempelwaarde (~500 mSv)</a:t>
            </a:r>
          </a:p>
          <a:p>
            <a:pPr lvl="1" rtl="0">
              <a:spcBef>
                <a:spcPts val="600"/>
              </a:spcBef>
            </a:pPr>
            <a:r>
              <a:rPr lang="nl-NL" sz="1700">
                <a:solidFill>
                  <a:schemeClr val="accent2"/>
                </a:solidFill>
              </a:rPr>
              <a:t>Blootstelling aan hoge dosissen </a:t>
            </a:r>
          </a:p>
          <a:p>
            <a:pPr lvl="1" rtl="0">
              <a:spcBef>
                <a:spcPts val="600"/>
              </a:spcBef>
            </a:pPr>
            <a:r>
              <a:rPr lang="nl-NL" sz="1700">
                <a:solidFill>
                  <a:srgbClr val="FF0000"/>
                </a:solidFill>
              </a:rPr>
              <a:t>De effecten zijn evenredig aan de dosis. </a:t>
            </a:r>
          </a:p>
          <a:p>
            <a:pPr lvl="1" rtl="0">
              <a:spcBef>
                <a:spcPts val="600"/>
              </a:spcBef>
            </a:pPr>
            <a:r>
              <a:rPr lang="nl-NL" sz="1700">
                <a:solidFill>
                  <a:schemeClr val="accent2"/>
                </a:solidFill>
              </a:rPr>
              <a:t>Ze treden op </a:t>
            </a:r>
            <a:r>
              <a:rPr lang="nl-NL" sz="1700" u="sng">
                <a:solidFill>
                  <a:schemeClr val="accent2"/>
                </a:solidFill>
              </a:rPr>
              <a:t>korte</a:t>
            </a:r>
            <a:r>
              <a:rPr lang="nl-NL" sz="1700">
                <a:solidFill>
                  <a:schemeClr val="accent2"/>
                </a:solidFill>
              </a:rPr>
              <a:t> termijn (uren, dagen) op.</a:t>
            </a:r>
          </a:p>
          <a:p>
            <a:pPr lvl="1" rtl="0">
              <a:spcBef>
                <a:spcPts val="600"/>
              </a:spcBef>
            </a:pPr>
            <a:r>
              <a:rPr lang="nl-NL" sz="1700">
                <a:solidFill>
                  <a:schemeClr val="accent2"/>
                </a:solidFill>
              </a:rPr>
              <a:t>Ze hangen af van de bestraalde zone.</a:t>
            </a:r>
          </a:p>
          <a:p>
            <a:pPr marL="0" indent="0" rtl="0">
              <a:spcBef>
                <a:spcPct val="50000"/>
              </a:spcBef>
              <a:buNone/>
            </a:pPr>
            <a:r>
              <a:rPr lang="nl-NL" sz="1700">
                <a:solidFill>
                  <a:schemeClr val="accent1"/>
                </a:solidFill>
              </a:rPr>
              <a:t>De behandeling van een deterministisch effect biedt geen bescherming tegen het later optreden van stochastische effecten.</a:t>
            </a:r>
          </a:p>
          <a:p>
            <a:endParaRPr lang="fr-BE" dirty="0"/>
          </a:p>
        </p:txBody>
      </p:sp>
      <p:pic>
        <p:nvPicPr>
          <p:cNvPr id="4" name="Picture 10">
            <a:extLst>
              <a:ext uri="{FF2B5EF4-FFF2-40B4-BE49-F238E27FC236}">
                <a16:creationId xmlns:a16="http://schemas.microsoft.com/office/drawing/2014/main" id="{5E20EDD1-1DFF-4F4B-A14A-B0AB04C14C78}"/>
              </a:ext>
            </a:extLst>
          </p:cNvPr>
          <p:cNvPicPr>
            <a:picLocks noChangeAspect="1" noChangeArrowheads="1"/>
          </p:cNvPicPr>
          <p:nvPr/>
        </p:nvPicPr>
        <p:blipFill>
          <a:blip r:embed="rId3" cstate="print"/>
          <a:srcRect/>
          <a:stretch>
            <a:fillRect/>
          </a:stretch>
        </p:blipFill>
        <p:spPr bwMode="auto">
          <a:xfrm>
            <a:off x="7530068" y="2588570"/>
            <a:ext cx="3657600" cy="2497138"/>
          </a:xfrm>
          <a:prstGeom prst="rect">
            <a:avLst/>
          </a:prstGeom>
          <a:noFill/>
          <a:ln w="9525">
            <a:noFill/>
            <a:miter lim="800000"/>
            <a:headEnd/>
            <a:tailEnd/>
          </a:ln>
        </p:spPr>
      </p:pic>
      <p:sp>
        <p:nvSpPr>
          <p:cNvPr id="5" name="ZoneTexte 9">
            <a:extLst>
              <a:ext uri="{FF2B5EF4-FFF2-40B4-BE49-F238E27FC236}">
                <a16:creationId xmlns:a16="http://schemas.microsoft.com/office/drawing/2014/main" id="{5BF98107-1FE1-48C0-B970-63A8DC2B03F6}"/>
              </a:ext>
            </a:extLst>
          </p:cNvPr>
          <p:cNvSpPr txBox="1">
            <a:spLocks noChangeArrowheads="1"/>
          </p:cNvSpPr>
          <p:nvPr/>
        </p:nvSpPr>
        <p:spPr bwMode="auto">
          <a:xfrm>
            <a:off x="7644809" y="5085708"/>
            <a:ext cx="3542859" cy="307777"/>
          </a:xfrm>
          <a:prstGeom prst="rect">
            <a:avLst/>
          </a:prstGeom>
          <a:noFill/>
          <a:ln w="9525">
            <a:noFill/>
            <a:miter lim="800000"/>
            <a:headEnd/>
            <a:tailEnd/>
          </a:ln>
        </p:spPr>
        <p:txBody>
          <a:bodyPr wrap="square">
            <a:spAutoFit/>
          </a:bodyPr>
          <a:lstStyle/>
          <a:p>
            <a:pPr algn="ctr" rtl="0"/>
            <a:r>
              <a:rPr lang="nl-NL" sz="1400" b="0">
                <a:latin typeface="DIN Next LT Pro Light" panose="020B0303020203050203" pitchFamily="34" charset="0"/>
              </a:rPr>
              <a:t>Brandwonde veroorzaakt door een radioactieve bron</a:t>
            </a:r>
          </a:p>
        </p:txBody>
      </p:sp>
    </p:spTree>
    <p:extLst>
      <p:ext uri="{BB962C8B-B14F-4D97-AF65-F5344CB8AC3E}">
        <p14:creationId xmlns:p14="http://schemas.microsoft.com/office/powerpoint/2010/main" val="8918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71718-7A5D-4174-A538-4606849F4D66}"/>
              </a:ext>
            </a:extLst>
          </p:cNvPr>
          <p:cNvSpPr>
            <a:spLocks noGrp="1"/>
          </p:cNvSpPr>
          <p:nvPr>
            <p:ph type="ctrTitle"/>
          </p:nvPr>
        </p:nvSpPr>
        <p:spPr/>
        <p:txBody>
          <a:bodyPr>
            <a:normAutofit/>
          </a:bodyPr>
          <a:lstStyle/>
          <a:p>
            <a:pPr rtl="0"/>
            <a:r>
              <a:rPr lang="nl-NL" sz="4000"/>
              <a:t>Gezondheidsrisico's</a:t>
            </a:r>
          </a:p>
        </p:txBody>
      </p:sp>
      <p:sp>
        <p:nvSpPr>
          <p:cNvPr id="3" name="Espace réservé du texte 2">
            <a:extLst>
              <a:ext uri="{FF2B5EF4-FFF2-40B4-BE49-F238E27FC236}">
                <a16:creationId xmlns:a16="http://schemas.microsoft.com/office/drawing/2014/main" id="{ED04DC45-5A5F-4CCD-87B6-3E08EC3D0C88}"/>
              </a:ext>
            </a:extLst>
          </p:cNvPr>
          <p:cNvSpPr>
            <a:spLocks noGrp="1"/>
          </p:cNvSpPr>
          <p:nvPr>
            <p:ph type="body" sz="quarter" idx="10"/>
          </p:nvPr>
        </p:nvSpPr>
        <p:spPr/>
        <p:txBody>
          <a:bodyPr/>
          <a:lstStyle/>
          <a:p>
            <a:pPr rtl="0">
              <a:spcBef>
                <a:spcPct val="50000"/>
              </a:spcBef>
            </a:pPr>
            <a:r>
              <a:rPr lang="nl-NL" sz="1900">
                <a:solidFill>
                  <a:schemeClr val="accent2"/>
                </a:solidFill>
              </a:rPr>
              <a:t>De stochastische effecten: </a:t>
            </a:r>
            <a:br>
              <a:rPr lang="fr-BE" sz="3200" dirty="0">
                <a:solidFill>
                  <a:schemeClr val="accent2"/>
                </a:solidFill>
              </a:rPr>
            </a:br>
            <a:r>
              <a:rPr lang="nl-NL" sz="1700">
                <a:solidFill>
                  <a:schemeClr val="accent1"/>
                </a:solidFill>
              </a:rPr>
              <a:t>(kanker, leukemie) </a:t>
            </a:r>
          </a:p>
          <a:p>
            <a:pPr lvl="1" rtl="0">
              <a:spcBef>
                <a:spcPts val="600"/>
              </a:spcBef>
            </a:pPr>
            <a:r>
              <a:rPr lang="nl-NL" sz="1700">
                <a:solidFill>
                  <a:schemeClr val="accent2"/>
                </a:solidFill>
              </a:rPr>
              <a:t>Dit type van effecten heeft betrekking op de blootstelling aan lage dosissen (beroepsrisico).</a:t>
            </a:r>
          </a:p>
          <a:p>
            <a:pPr lvl="1" rtl="0">
              <a:spcBef>
                <a:spcPts val="600"/>
              </a:spcBef>
            </a:pPr>
            <a:r>
              <a:rPr lang="nl-NL" sz="1700">
                <a:solidFill>
                  <a:schemeClr val="accent2"/>
                </a:solidFill>
              </a:rPr>
              <a:t>Geen vastgelegde lage drempel (</a:t>
            </a:r>
            <a:r>
              <a:rPr lang="nl-NL" sz="1700" u="sng">
                <a:solidFill>
                  <a:schemeClr val="accent2"/>
                </a:solidFill>
              </a:rPr>
              <a:t>=&gt; geen onnodige blootstelling</a:t>
            </a:r>
            <a:r>
              <a:rPr lang="nl-NL" sz="1700">
                <a:solidFill>
                  <a:schemeClr val="accent2"/>
                </a:solidFill>
              </a:rPr>
              <a:t>)</a:t>
            </a:r>
          </a:p>
          <a:p>
            <a:pPr lvl="1" rtl="0">
              <a:spcBef>
                <a:spcPts val="600"/>
              </a:spcBef>
            </a:pPr>
            <a:r>
              <a:rPr lang="nl-NL" sz="1700">
                <a:solidFill>
                  <a:srgbClr val="FF0000"/>
                </a:solidFill>
              </a:rPr>
              <a:t>De kans dat de effecten zich voordoen, is evenredig aan de dosis. </a:t>
            </a:r>
          </a:p>
          <a:p>
            <a:pPr lvl="1" rtl="0">
              <a:spcBef>
                <a:spcPts val="600"/>
              </a:spcBef>
            </a:pPr>
            <a:r>
              <a:rPr lang="nl-NL" sz="1700">
                <a:solidFill>
                  <a:schemeClr val="accent2"/>
                </a:solidFill>
              </a:rPr>
              <a:t>De effecten treden op </a:t>
            </a:r>
            <a:r>
              <a:rPr lang="nl-NL" sz="1700" u="sng">
                <a:solidFill>
                  <a:schemeClr val="accent2"/>
                </a:solidFill>
              </a:rPr>
              <a:t>lange</a:t>
            </a:r>
            <a:r>
              <a:rPr lang="nl-NL" sz="1700">
                <a:solidFill>
                  <a:schemeClr val="accent2"/>
                </a:solidFill>
              </a:rPr>
              <a:t> termijn op (&gt; 10 jaar).</a:t>
            </a:r>
          </a:p>
          <a:p>
            <a:endParaRPr lang="fr-BE" dirty="0"/>
          </a:p>
        </p:txBody>
      </p:sp>
    </p:spTree>
    <p:extLst>
      <p:ext uri="{BB962C8B-B14F-4D97-AF65-F5344CB8AC3E}">
        <p14:creationId xmlns:p14="http://schemas.microsoft.com/office/powerpoint/2010/main" val="205365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A71718-7A5D-4174-A538-4606849F4D66}"/>
              </a:ext>
            </a:extLst>
          </p:cNvPr>
          <p:cNvSpPr>
            <a:spLocks noGrp="1"/>
          </p:cNvSpPr>
          <p:nvPr>
            <p:ph type="ctrTitle"/>
          </p:nvPr>
        </p:nvSpPr>
        <p:spPr/>
        <p:txBody>
          <a:bodyPr>
            <a:normAutofit/>
          </a:bodyPr>
          <a:lstStyle/>
          <a:p>
            <a:pPr rtl="0"/>
            <a:r>
              <a:rPr lang="nl-NL" sz="4000"/>
              <a:t>Deel II: om te onthouden</a:t>
            </a:r>
          </a:p>
        </p:txBody>
      </p:sp>
      <p:sp>
        <p:nvSpPr>
          <p:cNvPr id="3" name="Espace réservé du texte 2">
            <a:extLst>
              <a:ext uri="{FF2B5EF4-FFF2-40B4-BE49-F238E27FC236}">
                <a16:creationId xmlns:a16="http://schemas.microsoft.com/office/drawing/2014/main" id="{ED04DC45-5A5F-4CCD-87B6-3E08EC3D0C88}"/>
              </a:ext>
            </a:extLst>
          </p:cNvPr>
          <p:cNvSpPr>
            <a:spLocks noGrp="1"/>
          </p:cNvSpPr>
          <p:nvPr>
            <p:ph type="body" sz="quarter" idx="10"/>
          </p:nvPr>
        </p:nvSpPr>
        <p:spPr>
          <a:xfrm>
            <a:off x="6312875" y="2321307"/>
            <a:ext cx="5536673" cy="3882171"/>
          </a:xfrm>
        </p:spPr>
        <p:txBody>
          <a:bodyPr>
            <a:normAutofit/>
          </a:bodyPr>
          <a:lstStyle/>
          <a:p>
            <a:pPr rtl="0"/>
            <a:r>
              <a:rPr lang="nl-NL" sz="1900" b="1">
                <a:solidFill>
                  <a:schemeClr val="accent2"/>
                </a:solidFill>
              </a:rPr>
              <a:t>De mogelijke gevolgen voor de gezondheid</a:t>
            </a:r>
          </a:p>
          <a:p>
            <a:pPr lvl="1" rtl="0">
              <a:spcBef>
                <a:spcPts val="600"/>
              </a:spcBef>
            </a:pPr>
            <a:r>
              <a:rPr lang="nl-NL" sz="1700"/>
              <a:t>Deterministische effecten</a:t>
            </a:r>
          </a:p>
          <a:p>
            <a:pPr lvl="1" rtl="0">
              <a:spcBef>
                <a:spcPts val="0"/>
              </a:spcBef>
            </a:pPr>
            <a:r>
              <a:rPr lang="nl-NL" sz="1700"/>
              <a:t>Stochastische effecten</a:t>
            </a:r>
            <a:br>
              <a:rPr lang="fr-BE" sz="1700" dirty="0"/>
            </a:br>
            <a:endParaRPr lang="fr-BE" sz="1700" dirty="0"/>
          </a:p>
          <a:p>
            <a:pPr rtl="0"/>
            <a:r>
              <a:rPr lang="nl-NL" sz="1900" b="1">
                <a:solidFill>
                  <a:schemeClr val="accent2"/>
                </a:solidFill>
              </a:rPr>
              <a:t>De dosisgrenzen</a:t>
            </a:r>
          </a:p>
          <a:p>
            <a:pPr lvl="1" rtl="0">
              <a:spcBef>
                <a:spcPts val="600"/>
              </a:spcBef>
            </a:pPr>
            <a:r>
              <a:rPr lang="nl-NL" sz="1700"/>
              <a:t>Wettelijke grenswaarde: </a:t>
            </a:r>
            <a:br>
              <a:rPr lang="fr-BE" sz="1700" dirty="0"/>
            </a:br>
            <a:r>
              <a:rPr lang="nl-NL" sz="1700">
                <a:solidFill>
                  <a:schemeClr val="accent1"/>
                </a:solidFill>
              </a:rPr>
              <a:t>20 mSv/12 glijdende maanden</a:t>
            </a:r>
          </a:p>
          <a:p>
            <a:pPr lvl="1" rtl="0">
              <a:spcBef>
                <a:spcPts val="600"/>
              </a:spcBef>
            </a:pPr>
            <a:r>
              <a:rPr lang="nl-NL" sz="1700"/>
              <a:t>Grenswaarde binnen het IRE: </a:t>
            </a:r>
            <a:br>
              <a:rPr lang="fr-BE" sz="1700" dirty="0"/>
            </a:br>
            <a:r>
              <a:rPr lang="nl-NL" sz="1700">
                <a:solidFill>
                  <a:schemeClr val="accent1"/>
                </a:solidFill>
              </a:rPr>
              <a:t>10 mSv/12 glijdende maanden</a:t>
            </a:r>
          </a:p>
          <a:p>
            <a:endParaRPr lang="fr-BE" dirty="0"/>
          </a:p>
          <a:p>
            <a:endParaRPr lang="fr-BE" dirty="0"/>
          </a:p>
          <a:p>
            <a:endParaRPr lang="fr-BE" dirty="0"/>
          </a:p>
        </p:txBody>
      </p:sp>
      <p:sp>
        <p:nvSpPr>
          <p:cNvPr id="4" name="Espace réservé du texte 3">
            <a:extLst>
              <a:ext uri="{FF2B5EF4-FFF2-40B4-BE49-F238E27FC236}">
                <a16:creationId xmlns:a16="http://schemas.microsoft.com/office/drawing/2014/main" id="{A9BF039E-9FF3-41BE-859F-5E21BC585B1B}"/>
              </a:ext>
            </a:extLst>
          </p:cNvPr>
          <p:cNvSpPr>
            <a:spLocks noGrp="1"/>
          </p:cNvSpPr>
          <p:nvPr>
            <p:ph type="body" sz="quarter" idx="11"/>
          </p:nvPr>
        </p:nvSpPr>
        <p:spPr/>
        <p:txBody>
          <a:bodyPr>
            <a:normAutofit/>
          </a:bodyPr>
          <a:lstStyle/>
          <a:p>
            <a:pPr rtl="0"/>
            <a:r>
              <a:rPr lang="nl-NL" sz="1900" b="1">
                <a:solidFill>
                  <a:schemeClr val="accent2"/>
                </a:solidFill>
              </a:rPr>
              <a:t>Definitie van 'geabsorbeerde dosis'</a:t>
            </a:r>
          </a:p>
          <a:p>
            <a:pPr lvl="1" rtl="0">
              <a:spcBef>
                <a:spcPts val="600"/>
              </a:spcBef>
            </a:pPr>
            <a:r>
              <a:rPr lang="nl-NL" sz="1700"/>
              <a:t>Kwantificeert het effect van de energie die in het lichaam werd afgezet (Sv)</a:t>
            </a:r>
            <a:br>
              <a:rPr lang="fr-BE" sz="1700" dirty="0"/>
            </a:br>
            <a:endParaRPr lang="fr-BE" sz="1700" dirty="0"/>
          </a:p>
          <a:p>
            <a:pPr rtl="0"/>
            <a:r>
              <a:rPr lang="nl-NL" sz="1900" b="1">
                <a:solidFill>
                  <a:schemeClr val="accent2"/>
                </a:solidFill>
              </a:rPr>
              <a:t>Definitie van besmetting</a:t>
            </a:r>
          </a:p>
          <a:p>
            <a:pPr lvl="1" rtl="0">
              <a:spcBef>
                <a:spcPts val="600"/>
              </a:spcBef>
            </a:pPr>
            <a:r>
              <a:rPr lang="nl-NL" sz="1700"/>
              <a:t>Ongewenste aanwezigheid van radioactieve stoffen aan de oppervlakte of in het lichaam (Bq)</a:t>
            </a:r>
            <a:br>
              <a:rPr lang="fr-BE" sz="1700" dirty="0"/>
            </a:br>
            <a:endParaRPr lang="fr-BE" sz="1700" dirty="0"/>
          </a:p>
          <a:p>
            <a:pPr rtl="0"/>
            <a:r>
              <a:rPr lang="nl-NL" sz="1900" b="1">
                <a:solidFill>
                  <a:schemeClr val="accent2"/>
                </a:solidFill>
              </a:rPr>
              <a:t>De gevaren van radioactiviteit</a:t>
            </a:r>
          </a:p>
          <a:p>
            <a:pPr lvl="1" rtl="0">
              <a:spcBef>
                <a:spcPts val="600"/>
              </a:spcBef>
            </a:pPr>
            <a:r>
              <a:rPr lang="nl-NL" sz="1700"/>
              <a:t>Besmetting en bestraling</a:t>
            </a:r>
          </a:p>
          <a:p>
            <a:pPr lvl="1"/>
            <a:endParaRPr lang="fr-BE" dirty="0"/>
          </a:p>
          <a:p>
            <a:endParaRPr lang="fr-BE" dirty="0"/>
          </a:p>
        </p:txBody>
      </p:sp>
    </p:spTree>
    <p:extLst>
      <p:ext uri="{BB962C8B-B14F-4D97-AF65-F5344CB8AC3E}">
        <p14:creationId xmlns:p14="http://schemas.microsoft.com/office/powerpoint/2010/main" val="11260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16275-E234-47F6-95D0-2C375B134F91}"/>
              </a:ext>
            </a:extLst>
          </p:cNvPr>
          <p:cNvSpPr>
            <a:spLocks noGrp="1"/>
          </p:cNvSpPr>
          <p:nvPr>
            <p:ph type="ctrTitle"/>
          </p:nvPr>
        </p:nvSpPr>
        <p:spPr/>
        <p:txBody>
          <a:bodyPr>
            <a:normAutofit/>
          </a:bodyPr>
          <a:lstStyle/>
          <a:p>
            <a:pPr rtl="0"/>
            <a:r>
              <a:rPr lang="nl-NL" sz="4000"/>
              <a:t>Agenda</a:t>
            </a:r>
          </a:p>
        </p:txBody>
      </p:sp>
      <p:sp>
        <p:nvSpPr>
          <p:cNvPr id="3" name="Espace réservé du texte 2">
            <a:extLst>
              <a:ext uri="{FF2B5EF4-FFF2-40B4-BE49-F238E27FC236}">
                <a16:creationId xmlns:a16="http://schemas.microsoft.com/office/drawing/2014/main" id="{FE2B2B79-8B31-4553-811F-67A7B1C544E6}"/>
              </a:ext>
            </a:extLst>
          </p:cNvPr>
          <p:cNvSpPr>
            <a:spLocks noGrp="1"/>
          </p:cNvSpPr>
          <p:nvPr>
            <p:ph type="body" sz="quarter" idx="10"/>
          </p:nvPr>
        </p:nvSpPr>
        <p:spPr>
          <a:xfrm>
            <a:off x="1004331" y="2436716"/>
            <a:ext cx="10372915" cy="3882171"/>
          </a:xfrm>
        </p:spPr>
        <p:txBody>
          <a:bodyPr/>
          <a:lstStyle/>
          <a:p>
            <a:pPr rtl="0">
              <a:lnSpc>
                <a:spcPct val="100000"/>
              </a:lnSpc>
              <a:spcBef>
                <a:spcPts val="1800"/>
              </a:spcBef>
            </a:pPr>
            <a:r>
              <a:rPr lang="nl-NL">
                <a:solidFill>
                  <a:schemeClr val="tx2"/>
                </a:solidFill>
              </a:rPr>
              <a:t>Radioactiviteit - Basisbegrippen</a:t>
            </a:r>
          </a:p>
          <a:p>
            <a:pPr rtl="0">
              <a:lnSpc>
                <a:spcPct val="100000"/>
              </a:lnSpc>
              <a:spcBef>
                <a:spcPts val="1800"/>
              </a:spcBef>
            </a:pPr>
            <a:r>
              <a:rPr lang="nl-NL">
                <a:solidFill>
                  <a:schemeClr val="tx2"/>
                </a:solidFill>
              </a:rPr>
              <a:t>Interactie van straling met materie</a:t>
            </a:r>
          </a:p>
          <a:p>
            <a:pPr rtl="0">
              <a:lnSpc>
                <a:spcPct val="100000"/>
              </a:lnSpc>
              <a:spcBef>
                <a:spcPts val="1800"/>
              </a:spcBef>
            </a:pPr>
            <a:r>
              <a:rPr lang="nl-NL" b="1">
                <a:solidFill>
                  <a:schemeClr val="accent1"/>
                </a:solidFill>
              </a:rPr>
              <a:t>Stralingsbescherming</a:t>
            </a:r>
          </a:p>
        </p:txBody>
      </p:sp>
      <p:pic>
        <p:nvPicPr>
          <p:cNvPr id="5" name="Picture 14">
            <a:extLst>
              <a:ext uri="{FF2B5EF4-FFF2-40B4-BE49-F238E27FC236}">
                <a16:creationId xmlns:a16="http://schemas.microsoft.com/office/drawing/2014/main" id="{6DB7924A-FA02-4A94-9A6B-3CCAF3D41A14}"/>
              </a:ext>
            </a:extLst>
          </p:cNvPr>
          <p:cNvPicPr>
            <a:picLocks noChangeAspect="1" noChangeArrowheads="1"/>
          </p:cNvPicPr>
          <p:nvPr/>
        </p:nvPicPr>
        <p:blipFill rotWithShape="1">
          <a:blip r:embed="rId3" cstate="print"/>
          <a:srcRect r="773"/>
          <a:stretch/>
        </p:blipFill>
        <p:spPr bwMode="auto">
          <a:xfrm>
            <a:off x="3530641" y="4141693"/>
            <a:ext cx="5130718" cy="2456047"/>
          </a:xfrm>
          <a:prstGeom prst="rect">
            <a:avLst/>
          </a:prstGeom>
          <a:noFill/>
          <a:ln w="9525">
            <a:noFill/>
            <a:miter lim="800000"/>
            <a:headEnd/>
            <a:tailEnd/>
          </a:ln>
        </p:spPr>
      </p:pic>
    </p:spTree>
    <p:extLst>
      <p:ext uri="{BB962C8B-B14F-4D97-AF65-F5344CB8AC3E}">
        <p14:creationId xmlns:p14="http://schemas.microsoft.com/office/powerpoint/2010/main" val="34870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E54E6C-0576-419F-984A-3262EB69E486}"/>
              </a:ext>
            </a:extLst>
          </p:cNvPr>
          <p:cNvSpPr>
            <a:spLocks noGrp="1"/>
          </p:cNvSpPr>
          <p:nvPr>
            <p:ph type="ctrTitle"/>
          </p:nvPr>
        </p:nvSpPr>
        <p:spPr/>
        <p:txBody>
          <a:bodyPr>
            <a:normAutofit/>
          </a:bodyPr>
          <a:lstStyle/>
          <a:p>
            <a:pPr rtl="0"/>
            <a:r>
              <a:rPr lang="nl-NL" sz="4000"/>
              <a:t>Preventie van de besmetting</a:t>
            </a:r>
          </a:p>
        </p:txBody>
      </p:sp>
      <p:sp>
        <p:nvSpPr>
          <p:cNvPr id="3" name="Espace réservé du texte 2">
            <a:extLst>
              <a:ext uri="{FF2B5EF4-FFF2-40B4-BE49-F238E27FC236}">
                <a16:creationId xmlns:a16="http://schemas.microsoft.com/office/drawing/2014/main" id="{8F508478-C4E2-419A-B4DD-608383CE0710}"/>
              </a:ext>
            </a:extLst>
          </p:cNvPr>
          <p:cNvSpPr>
            <a:spLocks noGrp="1"/>
          </p:cNvSpPr>
          <p:nvPr>
            <p:ph type="body" sz="quarter" idx="10"/>
          </p:nvPr>
        </p:nvSpPr>
        <p:spPr/>
        <p:txBody>
          <a:bodyPr>
            <a:normAutofit fontScale="85000" lnSpcReduction="20000"/>
          </a:bodyPr>
          <a:lstStyle/>
          <a:p>
            <a:pPr rtl="0">
              <a:lnSpc>
                <a:spcPct val="150000"/>
              </a:lnSpc>
            </a:pPr>
            <a:r>
              <a:rPr lang="nl-NL" sz="2200">
                <a:solidFill>
                  <a:schemeClr val="accent2"/>
                </a:solidFill>
              </a:rPr>
              <a:t>Doelstellingen:</a:t>
            </a:r>
          </a:p>
          <a:p>
            <a:pPr lvl="1" rtl="0">
              <a:lnSpc>
                <a:spcPct val="120000"/>
              </a:lnSpc>
              <a:spcBef>
                <a:spcPts val="0"/>
              </a:spcBef>
            </a:pPr>
            <a:r>
              <a:rPr lang="nl-NL" sz="1900">
                <a:solidFill>
                  <a:schemeClr val="accent2"/>
                </a:solidFill>
              </a:rPr>
              <a:t>Vermijden dat de werknemer, de uitrusting en het gereedschap, … besmet raken </a:t>
            </a:r>
          </a:p>
          <a:p>
            <a:pPr lvl="1" rtl="0">
              <a:lnSpc>
                <a:spcPct val="120000"/>
              </a:lnSpc>
              <a:spcBef>
                <a:spcPts val="0"/>
              </a:spcBef>
            </a:pPr>
            <a:r>
              <a:rPr lang="nl-NL" sz="1900">
                <a:solidFill>
                  <a:schemeClr val="accent2"/>
                </a:solidFill>
              </a:rPr>
              <a:t>Vermijden dat de besmetting zich buiten de gecontroleerde zones en in het milieu verspreidt</a:t>
            </a:r>
            <a:br>
              <a:rPr lang="fr-BE" sz="1500" dirty="0">
                <a:solidFill>
                  <a:schemeClr val="accent2"/>
                </a:solidFill>
              </a:rPr>
            </a:br>
            <a:endParaRPr lang="fr-BE" sz="1500" dirty="0">
              <a:solidFill>
                <a:schemeClr val="accent2"/>
              </a:solidFill>
            </a:endParaRPr>
          </a:p>
          <a:p>
            <a:pPr marL="292100" indent="-292100" rtl="0">
              <a:spcBef>
                <a:spcPct val="20000"/>
              </a:spcBef>
            </a:pPr>
            <a:r>
              <a:rPr lang="nl-NL" sz="2200">
                <a:solidFill>
                  <a:schemeClr val="accent2"/>
                </a:solidFill>
              </a:rPr>
              <a:t>Preventie en bescherming:</a:t>
            </a:r>
          </a:p>
          <a:p>
            <a:pPr marL="673100" lvl="1" indent="-190500" rtl="0">
              <a:lnSpc>
                <a:spcPct val="110000"/>
              </a:lnSpc>
              <a:spcBef>
                <a:spcPts val="0"/>
              </a:spcBef>
            </a:pPr>
            <a:r>
              <a:rPr lang="nl-NL" sz="1900">
                <a:solidFill>
                  <a:schemeClr val="accent2"/>
                </a:solidFill>
              </a:rPr>
              <a:t>Afzondering van onverzegelde bronnen in afgesloten ruimten: statische insluiting</a:t>
            </a:r>
          </a:p>
          <a:p>
            <a:pPr marL="673100" lvl="1" indent="-190500" rtl="0">
              <a:lnSpc>
                <a:spcPct val="110000"/>
              </a:lnSpc>
              <a:spcBef>
                <a:spcPts val="0"/>
              </a:spcBef>
            </a:pPr>
            <a:r>
              <a:rPr lang="nl-NL" sz="1900">
                <a:solidFill>
                  <a:schemeClr val="accent2"/>
                </a:solidFill>
              </a:rPr>
              <a:t>Ventilatie van de installaties en de gecontroleerde zone: dynamische insluiting </a:t>
            </a:r>
          </a:p>
          <a:p>
            <a:pPr marL="673100" lvl="1" indent="-190500" rtl="0">
              <a:lnSpc>
                <a:spcPct val="110000"/>
              </a:lnSpc>
              <a:spcBef>
                <a:spcPts val="0"/>
              </a:spcBef>
            </a:pPr>
            <a:r>
              <a:rPr lang="nl-NL" sz="1900">
                <a:solidFill>
                  <a:schemeClr val="accent2"/>
                </a:solidFill>
              </a:rPr>
              <a:t>Meting in realtime van een eventuele luchtverontreiniging + alarmsystemen  </a:t>
            </a:r>
          </a:p>
          <a:p>
            <a:pPr marL="673100" lvl="1" indent="-190500" rtl="0">
              <a:lnSpc>
                <a:spcPct val="110000"/>
              </a:lnSpc>
              <a:spcBef>
                <a:spcPts val="0"/>
              </a:spcBef>
            </a:pPr>
            <a:r>
              <a:rPr lang="nl-NL" sz="1900">
                <a:solidFill>
                  <a:schemeClr val="accent2"/>
                </a:solidFill>
              </a:rPr>
              <a:t>Indien nodig: beschermingspak of ademhalingsmasker: </a:t>
            </a:r>
          </a:p>
          <a:p>
            <a:pPr marL="1130300" lvl="2" rtl="0">
              <a:lnSpc>
                <a:spcPct val="110000"/>
              </a:lnSpc>
              <a:spcBef>
                <a:spcPts val="0"/>
              </a:spcBef>
              <a:buFontTx/>
              <a:buChar char="•"/>
            </a:pPr>
            <a:r>
              <a:rPr lang="nl-NL" sz="1500">
                <a:solidFill>
                  <a:schemeClr val="accent2"/>
                </a:solidFill>
              </a:rPr>
              <a:t>zwevende deeltjes in de lucht (aërosols): papieren masker 3M</a:t>
            </a:r>
          </a:p>
          <a:p>
            <a:pPr marL="1130300" lvl="2" rtl="0">
              <a:lnSpc>
                <a:spcPct val="110000"/>
              </a:lnSpc>
              <a:spcBef>
                <a:spcPts val="0"/>
              </a:spcBef>
              <a:buFontTx/>
              <a:buChar char="•"/>
            </a:pPr>
            <a:r>
              <a:rPr lang="nl-NL" sz="1500">
                <a:solidFill>
                  <a:schemeClr val="accent2"/>
                </a:solidFill>
              </a:rPr>
              <a:t>jodium: volledig gezichtsmasker met koolstoffilter</a:t>
            </a:r>
          </a:p>
          <a:p>
            <a:pPr marL="1130300" lvl="2" rtl="0">
              <a:lnSpc>
                <a:spcPct val="110000"/>
              </a:lnSpc>
              <a:spcBef>
                <a:spcPts val="0"/>
              </a:spcBef>
              <a:buFontTx/>
              <a:buChar char="•"/>
            </a:pPr>
            <a:r>
              <a:rPr lang="nl-NL" sz="1500">
                <a:solidFill>
                  <a:schemeClr val="accent2"/>
                </a:solidFill>
              </a:rPr>
              <a:t>volledig pak met luchtinjectie bij een te hoog risico</a:t>
            </a:r>
          </a:p>
          <a:p>
            <a:pPr marL="673100" lvl="1" indent="-190500" rtl="0">
              <a:lnSpc>
                <a:spcPct val="110000"/>
              </a:lnSpc>
              <a:spcBef>
                <a:spcPts val="0"/>
              </a:spcBef>
            </a:pPr>
            <a:r>
              <a:rPr lang="nl-NL" sz="1900">
                <a:solidFill>
                  <a:schemeClr val="accent2"/>
                </a:solidFill>
              </a:rPr>
              <a:t>Luchtafzuiging tijdens het werk en schoonmaken van de werkplaats na de diverse handelingen</a:t>
            </a:r>
          </a:p>
          <a:p>
            <a:pPr marL="673100" lvl="1" indent="-190500" rtl="0">
              <a:lnSpc>
                <a:spcPct val="110000"/>
              </a:lnSpc>
              <a:spcBef>
                <a:spcPts val="0"/>
              </a:spcBef>
            </a:pPr>
            <a:r>
              <a:rPr lang="nl-NL" sz="1900">
                <a:solidFill>
                  <a:schemeClr val="accent2"/>
                </a:solidFill>
              </a:rPr>
              <a:t>Controle van de niet-besmetting van de gebruikte uitrusting alvorens ze op te bergen </a:t>
            </a:r>
            <a:br>
              <a:rPr lang="fr-BE" sz="1900" dirty="0">
                <a:solidFill>
                  <a:schemeClr val="accent2"/>
                </a:solidFill>
              </a:rPr>
            </a:br>
            <a:r>
              <a:rPr lang="nl-NL" sz="1900">
                <a:solidFill>
                  <a:schemeClr val="accent2"/>
                </a:solidFill>
              </a:rPr>
              <a:t>(bellen naar een </a:t>
            </a:r>
            <a:r>
              <a:rPr lang="nl-NL" sz="1900">
                <a:solidFill>
                  <a:srgbClr val="FF0000"/>
                </a:solidFill>
              </a:rPr>
              <a:t>RP-technicus op 9333</a:t>
            </a:r>
            <a:r>
              <a:rPr lang="nl-NL" sz="1900">
                <a:solidFill>
                  <a:schemeClr val="accent2"/>
                </a:solidFill>
              </a:rPr>
              <a:t>)</a:t>
            </a:r>
          </a:p>
          <a:p>
            <a:pPr marL="673100" lvl="1" indent="-190500" rtl="0">
              <a:lnSpc>
                <a:spcPct val="110000"/>
              </a:lnSpc>
              <a:spcBef>
                <a:spcPts val="0"/>
              </a:spcBef>
            </a:pPr>
            <a:r>
              <a:rPr lang="nl-NL" sz="1900">
                <a:solidFill>
                  <a:schemeClr val="accent2"/>
                </a:solidFill>
              </a:rPr>
              <a:t>Zichzelf controleren aan de hand- en voetmonitors of de meetpoorten bij het verlaten van de gecontroleerde zone</a:t>
            </a:r>
          </a:p>
        </p:txBody>
      </p:sp>
      <p:pic>
        <p:nvPicPr>
          <p:cNvPr id="4" name="Picture 4" descr="http://leboutte.be/images/catalogue/outillage/masque-complet-mars.jpg">
            <a:extLst>
              <a:ext uri="{FF2B5EF4-FFF2-40B4-BE49-F238E27FC236}">
                <a16:creationId xmlns:a16="http://schemas.microsoft.com/office/drawing/2014/main" id="{0EDDCED1-9FB8-4D79-A008-DB1499FA9565}"/>
              </a:ext>
            </a:extLst>
          </p:cNvPr>
          <p:cNvPicPr>
            <a:picLocks noChangeAspect="1" noChangeArrowheads="1"/>
          </p:cNvPicPr>
          <p:nvPr/>
        </p:nvPicPr>
        <p:blipFill>
          <a:blip r:embed="rId3" cstate="print"/>
          <a:srcRect/>
          <a:stretch>
            <a:fillRect/>
          </a:stretch>
        </p:blipFill>
        <p:spPr bwMode="auto">
          <a:xfrm>
            <a:off x="829072" y="4441922"/>
            <a:ext cx="685800" cy="725488"/>
          </a:xfrm>
          <a:prstGeom prst="rect">
            <a:avLst/>
          </a:prstGeom>
          <a:noFill/>
          <a:ln w="9525">
            <a:noFill/>
            <a:miter lim="800000"/>
            <a:headEnd/>
            <a:tailEnd/>
          </a:ln>
        </p:spPr>
      </p:pic>
      <p:pic>
        <p:nvPicPr>
          <p:cNvPr id="5" name="Picture 2" descr="http://img.directindustry.fr/images_di/photo-m/masque-respiratoire-jetable-32983-2747517.jpg">
            <a:extLst>
              <a:ext uri="{FF2B5EF4-FFF2-40B4-BE49-F238E27FC236}">
                <a16:creationId xmlns:a16="http://schemas.microsoft.com/office/drawing/2014/main" id="{4832A0FA-2217-44F0-ABE6-92B8A02B27B5}"/>
              </a:ext>
            </a:extLst>
          </p:cNvPr>
          <p:cNvPicPr>
            <a:picLocks noChangeAspect="1" noChangeArrowheads="1"/>
          </p:cNvPicPr>
          <p:nvPr/>
        </p:nvPicPr>
        <p:blipFill>
          <a:blip r:embed="rId4" cstate="print"/>
          <a:srcRect/>
          <a:stretch>
            <a:fillRect/>
          </a:stretch>
        </p:blipFill>
        <p:spPr bwMode="auto">
          <a:xfrm>
            <a:off x="8466268" y="4004566"/>
            <a:ext cx="838200" cy="838200"/>
          </a:xfrm>
          <a:prstGeom prst="rect">
            <a:avLst/>
          </a:prstGeom>
          <a:noFill/>
          <a:ln w="9525">
            <a:noFill/>
            <a:miter lim="800000"/>
            <a:headEnd/>
            <a:tailEnd/>
          </a:ln>
        </p:spPr>
      </p:pic>
      <p:pic>
        <p:nvPicPr>
          <p:cNvPr id="6" name="Picture 10">
            <a:extLst>
              <a:ext uri="{FF2B5EF4-FFF2-40B4-BE49-F238E27FC236}">
                <a16:creationId xmlns:a16="http://schemas.microsoft.com/office/drawing/2014/main" id="{E65B5C1F-15A3-4C95-BCF3-B60228F37EB1}"/>
              </a:ext>
            </a:extLst>
          </p:cNvPr>
          <p:cNvPicPr>
            <a:picLocks noChangeAspect="1" noChangeArrowheads="1"/>
          </p:cNvPicPr>
          <p:nvPr/>
        </p:nvPicPr>
        <p:blipFill>
          <a:blip r:embed="rId5" cstate="print"/>
          <a:srcRect/>
          <a:stretch>
            <a:fillRect/>
          </a:stretch>
        </p:blipFill>
        <p:spPr bwMode="auto">
          <a:xfrm>
            <a:off x="9490360" y="4458591"/>
            <a:ext cx="855663" cy="768350"/>
          </a:xfrm>
          <a:prstGeom prst="rect">
            <a:avLst/>
          </a:prstGeom>
          <a:noFill/>
          <a:ln w="9525">
            <a:noFill/>
            <a:miter lim="800000"/>
            <a:headEnd/>
            <a:tailEnd/>
          </a:ln>
        </p:spPr>
      </p:pic>
      <p:cxnSp>
        <p:nvCxnSpPr>
          <p:cNvPr id="7" name="Connecteur droit avec flèche 6">
            <a:extLst>
              <a:ext uri="{FF2B5EF4-FFF2-40B4-BE49-F238E27FC236}">
                <a16:creationId xmlns:a16="http://schemas.microsoft.com/office/drawing/2014/main" id="{F5F60C52-D472-4CD3-BDFD-90B8ED538F0D}"/>
              </a:ext>
            </a:extLst>
          </p:cNvPr>
          <p:cNvCxnSpPr>
            <a:cxnSpLocks/>
          </p:cNvCxnSpPr>
          <p:nvPr/>
        </p:nvCxnSpPr>
        <p:spPr bwMode="auto">
          <a:xfrm>
            <a:off x="7040880" y="4647502"/>
            <a:ext cx="1425388"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10" name="Connecteur droit avec flèche 9">
            <a:extLst>
              <a:ext uri="{FF2B5EF4-FFF2-40B4-BE49-F238E27FC236}">
                <a16:creationId xmlns:a16="http://schemas.microsoft.com/office/drawing/2014/main" id="{66CA2E5C-A713-4051-9879-85BA9C2C5944}"/>
              </a:ext>
            </a:extLst>
          </p:cNvPr>
          <p:cNvCxnSpPr>
            <a:cxnSpLocks/>
          </p:cNvCxnSpPr>
          <p:nvPr/>
        </p:nvCxnSpPr>
        <p:spPr bwMode="auto">
          <a:xfrm>
            <a:off x="7040880" y="5001725"/>
            <a:ext cx="2350546"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12" name="Connecteur droit avec flèche 11">
            <a:extLst>
              <a:ext uri="{FF2B5EF4-FFF2-40B4-BE49-F238E27FC236}">
                <a16:creationId xmlns:a16="http://schemas.microsoft.com/office/drawing/2014/main" id="{A3FBC7E5-61BF-4619-B443-600CD4500E37}"/>
              </a:ext>
            </a:extLst>
          </p:cNvPr>
          <p:cNvCxnSpPr>
            <a:cxnSpLocks/>
          </p:cNvCxnSpPr>
          <p:nvPr/>
        </p:nvCxnSpPr>
        <p:spPr bwMode="auto">
          <a:xfrm flipH="1">
            <a:off x="1517867" y="4836565"/>
            <a:ext cx="403411"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val="107914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0A75D-69DF-43A1-B681-AA7D8989A3D9}"/>
              </a:ext>
            </a:extLst>
          </p:cNvPr>
          <p:cNvSpPr>
            <a:spLocks noGrp="1"/>
          </p:cNvSpPr>
          <p:nvPr>
            <p:ph type="ctrTitle"/>
          </p:nvPr>
        </p:nvSpPr>
        <p:spPr/>
        <p:txBody>
          <a:bodyPr>
            <a:normAutofit/>
          </a:bodyPr>
          <a:lstStyle/>
          <a:p>
            <a:pPr rtl="0"/>
            <a:r>
              <a:rPr lang="nl-NL" sz="4000"/>
              <a:t>Preventie van de besmetting</a:t>
            </a:r>
          </a:p>
        </p:txBody>
      </p:sp>
      <p:sp>
        <p:nvSpPr>
          <p:cNvPr id="3" name="Espace réservé du texte 2">
            <a:extLst>
              <a:ext uri="{FF2B5EF4-FFF2-40B4-BE49-F238E27FC236}">
                <a16:creationId xmlns:a16="http://schemas.microsoft.com/office/drawing/2014/main" id="{A775184A-BDF5-4320-AF91-9D2A99B06DEB}"/>
              </a:ext>
            </a:extLst>
          </p:cNvPr>
          <p:cNvSpPr>
            <a:spLocks noGrp="1"/>
          </p:cNvSpPr>
          <p:nvPr>
            <p:ph type="body" sz="quarter" idx="10"/>
          </p:nvPr>
        </p:nvSpPr>
        <p:spPr/>
        <p:txBody>
          <a:bodyPr>
            <a:normAutofit fontScale="92500" lnSpcReduction="20000"/>
          </a:bodyPr>
          <a:lstStyle/>
          <a:p>
            <a:pPr marL="0" indent="0" rtl="0">
              <a:spcBef>
                <a:spcPct val="20000"/>
              </a:spcBef>
              <a:buNone/>
            </a:pPr>
            <a:r>
              <a:rPr lang="nl-NL" sz="2100">
                <a:solidFill>
                  <a:schemeClr val="accent2"/>
                </a:solidFill>
              </a:rPr>
              <a:t>Via inademing: </a:t>
            </a:r>
          </a:p>
          <a:p>
            <a:pPr marL="292100" indent="-292100" rtl="0">
              <a:spcBef>
                <a:spcPct val="20000"/>
              </a:spcBef>
            </a:pPr>
            <a:r>
              <a:rPr lang="nl-NL" sz="2100">
                <a:solidFill>
                  <a:schemeClr val="accent2"/>
                </a:solidFill>
              </a:rPr>
              <a:t>Preventiemaatregelen</a:t>
            </a:r>
            <a:r>
              <a:rPr lang="nl-NL" sz="2100"/>
              <a:t>:</a:t>
            </a:r>
          </a:p>
          <a:p>
            <a:pPr marL="673100" lvl="1" indent="-201613" rtl="0">
              <a:spcBef>
                <a:spcPct val="20000"/>
              </a:spcBef>
            </a:pPr>
            <a:r>
              <a:rPr lang="nl-NL" sz="1700">
                <a:solidFill>
                  <a:schemeClr val="tx2"/>
                </a:solidFill>
              </a:rPr>
              <a:t>verluchting van de lokalen + lagedrukstroom (collectieve bescherming)</a:t>
            </a:r>
          </a:p>
          <a:p>
            <a:pPr marL="673100" lvl="1" indent="-201613" rtl="0">
              <a:spcBef>
                <a:spcPct val="20000"/>
              </a:spcBef>
            </a:pPr>
            <a:r>
              <a:rPr lang="nl-NL" sz="1700">
                <a:solidFill>
                  <a:schemeClr val="tx2"/>
                </a:solidFill>
              </a:rPr>
              <a:t>luchtafzuiging in de werkplaats</a:t>
            </a:r>
          </a:p>
          <a:p>
            <a:pPr marL="673100" lvl="1" indent="-201613" rtl="0">
              <a:spcBef>
                <a:spcPct val="20000"/>
              </a:spcBef>
            </a:pPr>
            <a:r>
              <a:rPr lang="nl-NL" sz="1700">
                <a:solidFill>
                  <a:schemeClr val="tx2"/>
                </a:solidFill>
              </a:rPr>
              <a:t>meting in realtime van de concentratie radioactieve gassen (collectieve bescherming)</a:t>
            </a:r>
          </a:p>
          <a:p>
            <a:pPr marL="673100" lvl="1" indent="-201613" rtl="0">
              <a:spcBef>
                <a:spcPct val="20000"/>
              </a:spcBef>
            </a:pPr>
            <a:r>
              <a:rPr lang="nl-NL" sz="1700">
                <a:solidFill>
                  <a:schemeClr val="tx2"/>
                </a:solidFill>
              </a:rPr>
              <a:t>dragen van een aangepaste bescherming van de ademhaling (persoonlijke bescherming)</a:t>
            </a:r>
            <a:br>
              <a:rPr lang="fr-BE" sz="1700" dirty="0"/>
            </a:br>
            <a:endParaRPr lang="fr-BE" sz="1700" dirty="0"/>
          </a:p>
          <a:p>
            <a:pPr marL="0" indent="0" rtl="0">
              <a:spcBef>
                <a:spcPct val="20000"/>
              </a:spcBef>
              <a:buNone/>
            </a:pPr>
            <a:r>
              <a:rPr lang="nl-NL" sz="2100">
                <a:solidFill>
                  <a:schemeClr val="accent2"/>
                </a:solidFill>
              </a:rPr>
              <a:t>Via de huid (bv. wonde, nieuwe tatoeage):</a:t>
            </a:r>
          </a:p>
          <a:p>
            <a:pPr marL="292100" indent="-292100" rtl="0">
              <a:spcBef>
                <a:spcPct val="20000"/>
              </a:spcBef>
            </a:pPr>
            <a:r>
              <a:rPr lang="nl-NL" sz="2100">
                <a:solidFill>
                  <a:srgbClr val="FF0000"/>
                </a:solidFill>
              </a:rPr>
              <a:t>alle personen met een open wonde uit de gecontroleerde zone verwijderen</a:t>
            </a:r>
          </a:p>
          <a:p>
            <a:pPr marL="292100" indent="-292100">
              <a:spcBef>
                <a:spcPct val="20000"/>
              </a:spcBef>
            </a:pPr>
            <a:endParaRPr lang="fr-BE" sz="2100" dirty="0">
              <a:solidFill>
                <a:srgbClr val="FF0000"/>
              </a:solidFill>
            </a:endParaRPr>
          </a:p>
          <a:p>
            <a:pPr marL="292100" indent="-292100" rtl="0">
              <a:spcBef>
                <a:spcPct val="20000"/>
              </a:spcBef>
            </a:pPr>
            <a:r>
              <a:rPr lang="nl-NL" sz="2100">
                <a:solidFill>
                  <a:srgbClr val="FF0000"/>
                </a:solidFill>
              </a:rPr>
              <a:t>als men zich in de zone verwondt, ze verlaten en naar 22 bellen</a:t>
            </a:r>
          </a:p>
          <a:p>
            <a:pPr marL="0" indent="0">
              <a:buNone/>
            </a:pPr>
            <a:endParaRPr lang="fr-BE" dirty="0"/>
          </a:p>
        </p:txBody>
      </p:sp>
      <p:sp>
        <p:nvSpPr>
          <p:cNvPr id="9" name="Espace réservé du texte 8">
            <a:extLst>
              <a:ext uri="{FF2B5EF4-FFF2-40B4-BE49-F238E27FC236}">
                <a16:creationId xmlns:a16="http://schemas.microsoft.com/office/drawing/2014/main" id="{1D3760E4-70D9-4186-BD76-40D69D78FD28}"/>
              </a:ext>
            </a:extLst>
          </p:cNvPr>
          <p:cNvSpPr>
            <a:spLocks noGrp="1"/>
          </p:cNvSpPr>
          <p:nvPr>
            <p:ph type="body" sz="quarter" idx="11"/>
          </p:nvPr>
        </p:nvSpPr>
        <p:spPr/>
        <p:txBody>
          <a:bodyPr/>
          <a:lstStyle/>
          <a:p>
            <a:pPr marL="0" indent="0" rtl="0">
              <a:spcBef>
                <a:spcPct val="20000"/>
              </a:spcBef>
              <a:buNone/>
            </a:pPr>
            <a:r>
              <a:rPr lang="nl-NL" sz="1900">
                <a:solidFill>
                  <a:schemeClr val="accent2"/>
                </a:solidFill>
              </a:rPr>
              <a:t>Via inname: </a:t>
            </a:r>
          </a:p>
          <a:p>
            <a:pPr marL="292100" indent="-292100" rtl="0">
              <a:spcBef>
                <a:spcPct val="20000"/>
              </a:spcBef>
            </a:pPr>
            <a:r>
              <a:rPr lang="nl-NL" sz="1900">
                <a:solidFill>
                  <a:srgbClr val="FF0000"/>
                </a:solidFill>
              </a:rPr>
              <a:t>Het is verboden om te eten, te drinken of te roken in de gecontroleerde zone.</a:t>
            </a:r>
          </a:p>
          <a:p>
            <a:pPr marL="292100" indent="-292100" rtl="0">
              <a:spcBef>
                <a:spcPct val="20000"/>
              </a:spcBef>
            </a:pPr>
            <a:r>
              <a:rPr lang="nl-NL" sz="1900">
                <a:solidFill>
                  <a:schemeClr val="accent2"/>
                </a:solidFill>
              </a:rPr>
              <a:t>Opletten met 'gewone' handelingen, zoals:</a:t>
            </a:r>
          </a:p>
          <a:p>
            <a:pPr marL="821055" lvl="1" indent="-292100" rtl="0">
              <a:spcBef>
                <a:spcPts val="0"/>
              </a:spcBef>
            </a:pPr>
            <a:r>
              <a:rPr lang="nl-NL" sz="1600"/>
              <a:t>voorwerpen/handen naar de mond brengen </a:t>
            </a:r>
          </a:p>
          <a:p>
            <a:pPr marL="821055" lvl="1" indent="-292100" rtl="0">
              <a:spcBef>
                <a:spcPts val="0"/>
              </a:spcBef>
            </a:pPr>
            <a:r>
              <a:rPr lang="nl-NL" sz="1600"/>
              <a:t>zweet afvegen met de handschoenen </a:t>
            </a:r>
          </a:p>
          <a:p>
            <a:pPr marL="292100" indent="-292100" rtl="0">
              <a:spcBef>
                <a:spcPct val="20000"/>
              </a:spcBef>
            </a:pPr>
            <a:r>
              <a:rPr lang="nl-NL" sz="1900">
                <a:solidFill>
                  <a:schemeClr val="accent2"/>
                </a:solidFill>
              </a:rPr>
              <a:t>Preventiemaatregelen:</a:t>
            </a:r>
          </a:p>
          <a:p>
            <a:pPr marL="673100" lvl="1" indent="-201613" rtl="0">
              <a:spcBef>
                <a:spcPts val="0"/>
              </a:spcBef>
            </a:pPr>
            <a:r>
              <a:rPr lang="nl-NL" sz="1600"/>
              <a:t> hygiëne op het werk</a:t>
            </a:r>
          </a:p>
          <a:p>
            <a:pPr marL="673100" lvl="1" indent="-201613" rtl="0">
              <a:spcBef>
                <a:spcPts val="0"/>
              </a:spcBef>
            </a:pPr>
            <a:r>
              <a:rPr lang="nl-NL" sz="1600"/>
              <a:t> schoonmaak</a:t>
            </a:r>
          </a:p>
          <a:p>
            <a:pPr marL="0" indent="0">
              <a:buNone/>
            </a:pPr>
            <a:endParaRPr lang="fr-BE" dirty="0"/>
          </a:p>
        </p:txBody>
      </p:sp>
      <p:pic>
        <p:nvPicPr>
          <p:cNvPr id="10" name="Image 9">
            <a:extLst>
              <a:ext uri="{FF2B5EF4-FFF2-40B4-BE49-F238E27FC236}">
                <a16:creationId xmlns:a16="http://schemas.microsoft.com/office/drawing/2014/main" id="{19D6D751-600E-4F11-9AA9-7B89C0FE5AED}"/>
              </a:ext>
            </a:extLst>
          </p:cNvPr>
          <p:cNvPicPr>
            <a:picLocks noChangeAspect="1"/>
          </p:cNvPicPr>
          <p:nvPr/>
        </p:nvPicPr>
        <p:blipFill>
          <a:blip r:embed="rId3"/>
          <a:stretch>
            <a:fillRect/>
          </a:stretch>
        </p:blipFill>
        <p:spPr>
          <a:xfrm>
            <a:off x="1304676" y="5208684"/>
            <a:ext cx="1146006" cy="1098910"/>
          </a:xfrm>
          <a:prstGeom prst="rect">
            <a:avLst/>
          </a:prstGeom>
        </p:spPr>
      </p:pic>
      <p:pic>
        <p:nvPicPr>
          <p:cNvPr id="11" name="Image 10">
            <a:extLst>
              <a:ext uri="{FF2B5EF4-FFF2-40B4-BE49-F238E27FC236}">
                <a16:creationId xmlns:a16="http://schemas.microsoft.com/office/drawing/2014/main" id="{F64E36D6-728F-4683-BD11-8CE18BE18B09}"/>
              </a:ext>
            </a:extLst>
          </p:cNvPr>
          <p:cNvPicPr>
            <a:picLocks noChangeAspect="1"/>
          </p:cNvPicPr>
          <p:nvPr/>
        </p:nvPicPr>
        <p:blipFill>
          <a:blip r:embed="rId4"/>
          <a:stretch>
            <a:fillRect/>
          </a:stretch>
        </p:blipFill>
        <p:spPr>
          <a:xfrm>
            <a:off x="2751027" y="5229463"/>
            <a:ext cx="1073179" cy="1057351"/>
          </a:xfrm>
          <a:prstGeom prst="rect">
            <a:avLst/>
          </a:prstGeom>
        </p:spPr>
      </p:pic>
    </p:spTree>
    <p:extLst>
      <p:ext uri="{BB962C8B-B14F-4D97-AF65-F5344CB8AC3E}">
        <p14:creationId xmlns:p14="http://schemas.microsoft.com/office/powerpoint/2010/main" val="41823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500"/>
                                        <p:tgtEl>
                                          <p:spTgt spid="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500"/>
                                        <p:tgtEl>
                                          <p:spTgt spid="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500"/>
                                        <p:tgtEl>
                                          <p:spTgt spid="3">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500"/>
                                        <p:tgtEl>
                                          <p:spTgt spid="3">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500"/>
                                        <p:tgtEl>
                                          <p:spTgt spid="3">
                                            <p:txEl>
                                              <p:pRg st="6" end="6"/>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1FAFC-8FE4-4B73-9957-FFF49DA324E7}"/>
              </a:ext>
            </a:extLst>
          </p:cNvPr>
          <p:cNvSpPr>
            <a:spLocks noGrp="1"/>
          </p:cNvSpPr>
          <p:nvPr>
            <p:ph type="ctrTitle"/>
          </p:nvPr>
        </p:nvSpPr>
        <p:spPr/>
        <p:txBody>
          <a:bodyPr>
            <a:noAutofit/>
          </a:bodyPr>
          <a:lstStyle/>
          <a:p>
            <a:pPr rtl="0"/>
            <a:r>
              <a:rPr lang="nl-NL" sz="4000">
                <a:solidFill>
                  <a:schemeClr val="folHlink"/>
                </a:solidFill>
              </a:rPr>
              <a:t>Voorwaarden om met ioniserende straling te mogen werken</a:t>
            </a:r>
          </a:p>
        </p:txBody>
      </p:sp>
      <p:sp>
        <p:nvSpPr>
          <p:cNvPr id="3" name="Espace réservé du texte 2">
            <a:extLst>
              <a:ext uri="{FF2B5EF4-FFF2-40B4-BE49-F238E27FC236}">
                <a16:creationId xmlns:a16="http://schemas.microsoft.com/office/drawing/2014/main" id="{09BCF98F-D672-4943-B5FE-91E0A208A2A0}"/>
              </a:ext>
            </a:extLst>
          </p:cNvPr>
          <p:cNvSpPr>
            <a:spLocks noGrp="1"/>
          </p:cNvSpPr>
          <p:nvPr>
            <p:ph type="body" sz="quarter" idx="10"/>
          </p:nvPr>
        </p:nvSpPr>
        <p:spPr/>
        <p:txBody>
          <a:bodyPr>
            <a:normAutofit fontScale="92500" lnSpcReduction="20000"/>
          </a:bodyPr>
          <a:lstStyle/>
          <a:p>
            <a:pPr rtl="0"/>
            <a:r>
              <a:rPr lang="nl-NL" sz="1900">
                <a:solidFill>
                  <a:schemeClr val="accent2"/>
                </a:solidFill>
              </a:rPr>
              <a:t>Ten minste 18 jaar zijn </a:t>
            </a:r>
          </a:p>
          <a:p>
            <a:pPr rtl="0"/>
            <a:r>
              <a:rPr lang="nl-NL" sz="1900">
                <a:solidFill>
                  <a:schemeClr val="accent2"/>
                </a:solidFill>
              </a:rPr>
              <a:t>In het bezit zijn van een door het FANC afgeleverde veiligheidsmachtiging </a:t>
            </a:r>
          </a:p>
          <a:p>
            <a:pPr rtl="0"/>
            <a:r>
              <a:rPr lang="nl-NL" sz="1900">
                <a:solidFill>
                  <a:schemeClr val="accent2"/>
                </a:solidFill>
              </a:rPr>
              <a:t>Medisch geschikt zijn om met ioniserende straling te werken</a:t>
            </a:r>
          </a:p>
          <a:p>
            <a:pPr lvl="1" rtl="0">
              <a:lnSpc>
                <a:spcPct val="110000"/>
              </a:lnSpc>
              <a:spcBef>
                <a:spcPts val="0"/>
              </a:spcBef>
            </a:pPr>
            <a:r>
              <a:rPr lang="nl-NL" sz="1600">
                <a:solidFill>
                  <a:schemeClr val="accent2"/>
                </a:solidFill>
              </a:rPr>
              <a:t>Een medisch onderzoek ondergaan bij een door het FANC erkende arts  </a:t>
            </a:r>
          </a:p>
          <a:p>
            <a:pPr lvl="1" rtl="0">
              <a:lnSpc>
                <a:spcPct val="110000"/>
              </a:lnSpc>
              <a:spcBef>
                <a:spcPts val="0"/>
              </a:spcBef>
            </a:pPr>
            <a:r>
              <a:rPr lang="nl-NL" sz="1600" u="sng">
                <a:solidFill>
                  <a:schemeClr val="accent2"/>
                </a:solidFill>
              </a:rPr>
              <a:t>Geen open wonden of een huidziekte hebben</a:t>
            </a:r>
            <a:r>
              <a:rPr lang="nl-NL" sz="1600">
                <a:solidFill>
                  <a:schemeClr val="accent2"/>
                </a:solidFill>
              </a:rPr>
              <a:t>. Bij twijfel de arbeidsgeneesheer raadplegen.</a:t>
            </a:r>
          </a:p>
          <a:p>
            <a:pPr lvl="1" rtl="0">
              <a:lnSpc>
                <a:spcPct val="110000"/>
              </a:lnSpc>
              <a:spcBef>
                <a:spcPts val="0"/>
              </a:spcBef>
            </a:pPr>
            <a:r>
              <a:rPr lang="nl-NL" sz="1600">
                <a:solidFill>
                  <a:schemeClr val="accent2"/>
                </a:solidFill>
              </a:rPr>
              <a:t>Geen medisch onderzoek hebben ondergaan waarbij een radioactief product werd geïnjecteerd </a:t>
            </a:r>
          </a:p>
          <a:p>
            <a:pPr lvl="1" rtl="0">
              <a:lnSpc>
                <a:spcPct val="110000"/>
              </a:lnSpc>
              <a:spcBef>
                <a:spcPts val="0"/>
              </a:spcBef>
            </a:pPr>
            <a:r>
              <a:rPr lang="nl-NL" sz="1600" u="sng">
                <a:solidFill>
                  <a:schemeClr val="accent2"/>
                </a:solidFill>
              </a:rPr>
              <a:t>Niet zwanger zijn</a:t>
            </a:r>
            <a:r>
              <a:rPr lang="nl-NL" sz="1600">
                <a:solidFill>
                  <a:schemeClr val="accent2"/>
                </a:solidFill>
              </a:rPr>
              <a:t>. Bij een vermoeden erover praten met de werkgever (of de verantwoordelijke bij het IRE) en de arbeidsgeneesheer</a:t>
            </a:r>
            <a:r>
              <a:rPr lang="nl-NL" sz="1600" u="sng">
                <a:solidFill>
                  <a:schemeClr val="accent2"/>
                </a:solidFill>
              </a:rPr>
              <a:t>.</a:t>
            </a:r>
          </a:p>
          <a:p>
            <a:pPr rtl="0"/>
            <a:r>
              <a:rPr lang="nl-NL" sz="1900">
                <a:solidFill>
                  <a:schemeClr val="accent2"/>
                </a:solidFill>
              </a:rPr>
              <a:t>Op de hoogte zijn van de gevaren van radioactiviteit en de gezondheidsrisico’s</a:t>
            </a:r>
          </a:p>
          <a:p>
            <a:pPr rtl="0"/>
            <a:r>
              <a:rPr lang="nl-NL" sz="1900">
                <a:solidFill>
                  <a:schemeClr val="accent2"/>
                </a:solidFill>
              </a:rPr>
              <a:t>De basisnormen en de regels voor goede praktijken kennen op het vlak van radiobescherming </a:t>
            </a:r>
          </a:p>
          <a:p>
            <a:pPr rtl="0"/>
            <a:r>
              <a:rPr lang="nl-NL" sz="1900">
                <a:solidFill>
                  <a:schemeClr val="accent2"/>
                </a:solidFill>
              </a:rPr>
              <a:t>De betekenis van de waarschuwingstekens kennen</a:t>
            </a:r>
          </a:p>
          <a:p>
            <a:pPr rtl="0"/>
            <a:r>
              <a:rPr lang="nl-NL" sz="1900">
                <a:solidFill>
                  <a:schemeClr val="accent2"/>
                </a:solidFill>
              </a:rPr>
              <a:t>De noodrichtlijnen op de werkvloer kennen</a:t>
            </a:r>
          </a:p>
          <a:p>
            <a:pPr rtl="0"/>
            <a:r>
              <a:rPr lang="nl-NL" sz="1900">
                <a:solidFill>
                  <a:schemeClr val="accent2"/>
                </a:solidFill>
              </a:rPr>
              <a:t>In het bezit zijn van de passieve en elektronische dosimeter</a:t>
            </a:r>
          </a:p>
        </p:txBody>
      </p:sp>
    </p:spTree>
    <p:extLst>
      <p:ext uri="{BB962C8B-B14F-4D97-AF65-F5344CB8AC3E}">
        <p14:creationId xmlns:p14="http://schemas.microsoft.com/office/powerpoint/2010/main" val="117505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16275-E234-47F6-95D0-2C375B134F91}"/>
              </a:ext>
            </a:extLst>
          </p:cNvPr>
          <p:cNvSpPr>
            <a:spLocks noGrp="1"/>
          </p:cNvSpPr>
          <p:nvPr>
            <p:ph type="ctrTitle"/>
          </p:nvPr>
        </p:nvSpPr>
        <p:spPr/>
        <p:txBody>
          <a:bodyPr>
            <a:normAutofit/>
          </a:bodyPr>
          <a:lstStyle/>
          <a:p>
            <a:pPr rtl="0"/>
            <a:r>
              <a:rPr lang="nl-NL" sz="4000"/>
              <a:t>Agenda</a:t>
            </a:r>
          </a:p>
        </p:txBody>
      </p:sp>
      <p:sp>
        <p:nvSpPr>
          <p:cNvPr id="3" name="Espace réservé du texte 2">
            <a:extLst>
              <a:ext uri="{FF2B5EF4-FFF2-40B4-BE49-F238E27FC236}">
                <a16:creationId xmlns:a16="http://schemas.microsoft.com/office/drawing/2014/main" id="{FE2B2B79-8B31-4553-811F-67A7B1C544E6}"/>
              </a:ext>
            </a:extLst>
          </p:cNvPr>
          <p:cNvSpPr>
            <a:spLocks noGrp="1"/>
          </p:cNvSpPr>
          <p:nvPr>
            <p:ph type="body" sz="quarter" idx="10"/>
          </p:nvPr>
        </p:nvSpPr>
        <p:spPr>
          <a:xfrm>
            <a:off x="1004331" y="2436716"/>
            <a:ext cx="10372915" cy="3882171"/>
          </a:xfrm>
        </p:spPr>
        <p:txBody>
          <a:bodyPr/>
          <a:lstStyle/>
          <a:p>
            <a:pPr rtl="0">
              <a:lnSpc>
                <a:spcPct val="100000"/>
              </a:lnSpc>
              <a:spcBef>
                <a:spcPts val="1800"/>
              </a:spcBef>
            </a:pPr>
            <a:r>
              <a:rPr lang="nl-NL"/>
              <a:t>Radioactiviteit - Basisbegrippen</a:t>
            </a:r>
          </a:p>
          <a:p>
            <a:pPr rtl="0">
              <a:lnSpc>
                <a:spcPct val="100000"/>
              </a:lnSpc>
              <a:spcBef>
                <a:spcPts val="1800"/>
              </a:spcBef>
            </a:pPr>
            <a:r>
              <a:rPr lang="nl-NL"/>
              <a:t>Interactie van straling met materie</a:t>
            </a:r>
          </a:p>
          <a:p>
            <a:pPr rtl="0">
              <a:lnSpc>
                <a:spcPct val="100000"/>
              </a:lnSpc>
              <a:spcBef>
                <a:spcPts val="1800"/>
              </a:spcBef>
            </a:pPr>
            <a:r>
              <a:rPr lang="nl-NL"/>
              <a:t>Stralingsbescherming</a:t>
            </a:r>
          </a:p>
        </p:txBody>
      </p:sp>
    </p:spTree>
    <p:extLst>
      <p:ext uri="{BB962C8B-B14F-4D97-AF65-F5344CB8AC3E}">
        <p14:creationId xmlns:p14="http://schemas.microsoft.com/office/powerpoint/2010/main" val="33967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CA9E8-C397-4127-9709-58724AA150B2}"/>
              </a:ext>
            </a:extLst>
          </p:cNvPr>
          <p:cNvSpPr>
            <a:spLocks noGrp="1"/>
          </p:cNvSpPr>
          <p:nvPr>
            <p:ph type="ctrTitle"/>
          </p:nvPr>
        </p:nvSpPr>
        <p:spPr/>
        <p:txBody>
          <a:bodyPr>
            <a:normAutofit/>
          </a:bodyPr>
          <a:lstStyle/>
          <a:p>
            <a:pPr rtl="0"/>
            <a:r>
              <a:rPr lang="nl-NL" sz="4000"/>
              <a:t>Signalisatie in de gecontroleerde zones</a:t>
            </a:r>
          </a:p>
        </p:txBody>
      </p:sp>
      <p:pic>
        <p:nvPicPr>
          <p:cNvPr id="4" name="Picture 8">
            <a:extLst>
              <a:ext uri="{FF2B5EF4-FFF2-40B4-BE49-F238E27FC236}">
                <a16:creationId xmlns:a16="http://schemas.microsoft.com/office/drawing/2014/main" id="{4BE1A431-1D68-49B2-86C8-88426234B70A}"/>
              </a:ext>
            </a:extLst>
          </p:cNvPr>
          <p:cNvPicPr>
            <a:picLocks noChangeAspect="1" noChangeArrowheads="1"/>
          </p:cNvPicPr>
          <p:nvPr/>
        </p:nvPicPr>
        <p:blipFill>
          <a:blip r:embed="rId3" cstate="print"/>
          <a:srcRect/>
          <a:stretch>
            <a:fillRect/>
          </a:stretch>
        </p:blipFill>
        <p:spPr bwMode="auto">
          <a:xfrm>
            <a:off x="1232930" y="2313933"/>
            <a:ext cx="4191000" cy="2771775"/>
          </a:xfrm>
          <a:prstGeom prst="rect">
            <a:avLst/>
          </a:prstGeom>
          <a:noFill/>
          <a:ln w="9525">
            <a:noFill/>
            <a:miter lim="800000"/>
            <a:headEnd/>
            <a:tailEnd/>
          </a:ln>
        </p:spPr>
      </p:pic>
      <p:pic>
        <p:nvPicPr>
          <p:cNvPr id="5" name="Picture 2">
            <a:extLst>
              <a:ext uri="{FF2B5EF4-FFF2-40B4-BE49-F238E27FC236}">
                <a16:creationId xmlns:a16="http://schemas.microsoft.com/office/drawing/2014/main" id="{6F40763E-D391-4757-882A-B4414E2FE89F}"/>
              </a:ext>
            </a:extLst>
          </p:cNvPr>
          <p:cNvPicPr>
            <a:picLocks noChangeAspect="1" noChangeArrowheads="1"/>
          </p:cNvPicPr>
          <p:nvPr/>
        </p:nvPicPr>
        <p:blipFill>
          <a:blip r:embed="rId4" cstate="print"/>
          <a:srcRect/>
          <a:stretch>
            <a:fillRect/>
          </a:stretch>
        </p:blipFill>
        <p:spPr bwMode="auto">
          <a:xfrm>
            <a:off x="5884364" y="3528370"/>
            <a:ext cx="4316413" cy="2860675"/>
          </a:xfrm>
          <a:prstGeom prst="rect">
            <a:avLst/>
          </a:prstGeom>
          <a:noFill/>
          <a:ln w="9525">
            <a:noFill/>
            <a:miter lim="800000"/>
            <a:headEnd/>
            <a:tailEnd/>
          </a:ln>
        </p:spPr>
      </p:pic>
      <p:sp>
        <p:nvSpPr>
          <p:cNvPr id="6" name="ZoneTexte 7">
            <a:extLst>
              <a:ext uri="{FF2B5EF4-FFF2-40B4-BE49-F238E27FC236}">
                <a16:creationId xmlns:a16="http://schemas.microsoft.com/office/drawing/2014/main" id="{3B9E802D-582E-4708-BA4F-BA9A28FE0F89}"/>
              </a:ext>
            </a:extLst>
          </p:cNvPr>
          <p:cNvSpPr txBox="1">
            <a:spLocks noChangeArrowheads="1"/>
          </p:cNvSpPr>
          <p:nvPr/>
        </p:nvSpPr>
        <p:spPr bwMode="auto">
          <a:xfrm>
            <a:off x="1004330" y="5285733"/>
            <a:ext cx="2514600" cy="400050"/>
          </a:xfrm>
          <a:prstGeom prst="rect">
            <a:avLst/>
          </a:prstGeom>
          <a:noFill/>
          <a:ln w="9525">
            <a:noFill/>
            <a:miter lim="800000"/>
            <a:headEnd/>
            <a:tailEnd/>
          </a:ln>
        </p:spPr>
        <p:txBody>
          <a:bodyPr>
            <a:spAutoFit/>
          </a:bodyPr>
          <a:lstStyle/>
          <a:p>
            <a:pPr algn="ctr" rtl="0">
              <a:spcBef>
                <a:spcPct val="50000"/>
              </a:spcBef>
            </a:pPr>
            <a:r>
              <a:rPr lang="nl-NL" sz="2000" b="0">
                <a:solidFill>
                  <a:schemeClr val="accent2"/>
                </a:solidFill>
                <a:latin typeface="DIN Next LT Pro Light" panose="020B0303020203050203" pitchFamily="34" charset="0"/>
              </a:rPr>
              <a:t>Bestralingsrisico</a:t>
            </a:r>
          </a:p>
        </p:txBody>
      </p:sp>
      <p:sp>
        <p:nvSpPr>
          <p:cNvPr id="7" name="ZoneTexte 8">
            <a:extLst>
              <a:ext uri="{FF2B5EF4-FFF2-40B4-BE49-F238E27FC236}">
                <a16:creationId xmlns:a16="http://schemas.microsoft.com/office/drawing/2014/main" id="{5A016C62-523A-424B-A4D7-3C7C5082F39D}"/>
              </a:ext>
            </a:extLst>
          </p:cNvPr>
          <p:cNvSpPr txBox="1">
            <a:spLocks noChangeArrowheads="1"/>
          </p:cNvSpPr>
          <p:nvPr/>
        </p:nvSpPr>
        <p:spPr bwMode="auto">
          <a:xfrm>
            <a:off x="5884364" y="2552114"/>
            <a:ext cx="4267200" cy="707886"/>
          </a:xfrm>
          <a:prstGeom prst="rect">
            <a:avLst/>
          </a:prstGeom>
          <a:noFill/>
          <a:ln w="9525">
            <a:noFill/>
            <a:miter lim="800000"/>
            <a:headEnd/>
            <a:tailEnd/>
          </a:ln>
        </p:spPr>
        <p:txBody>
          <a:bodyPr wrap="square">
            <a:spAutoFit/>
          </a:bodyPr>
          <a:lstStyle/>
          <a:p>
            <a:pPr algn="ctr" rtl="0">
              <a:spcBef>
                <a:spcPct val="50000"/>
              </a:spcBef>
            </a:pPr>
            <a:r>
              <a:rPr lang="nl-NL" sz="2000" b="0">
                <a:solidFill>
                  <a:schemeClr val="accent2"/>
                </a:solidFill>
                <a:latin typeface="DIN Next LT Pro Light" panose="020B0303020203050203" pitchFamily="34" charset="0"/>
              </a:rPr>
              <a:t>Stralings- </a:t>
            </a:r>
            <a:br>
              <a:rPr lang="fr-BE" sz="2000" b="0" dirty="0">
                <a:solidFill>
                  <a:schemeClr val="accent2"/>
                </a:solidFill>
                <a:latin typeface="DIN Next LT Pro Light" panose="020B0303020203050203" pitchFamily="34" charset="0"/>
              </a:rPr>
            </a:br>
            <a:r>
              <a:rPr lang="nl-NL" sz="2000">
                <a:solidFill>
                  <a:srgbClr val="FF0000"/>
                </a:solidFill>
                <a:latin typeface="DIN Next LT Pro Light" panose="020B0303020203050203" pitchFamily="34" charset="0"/>
              </a:rPr>
              <a:t>EN</a:t>
            </a:r>
            <a:r>
              <a:rPr lang="nl-NL" sz="2000" b="0">
                <a:solidFill>
                  <a:schemeClr val="accent2"/>
                </a:solidFill>
                <a:latin typeface="DIN Next LT Pro Light" panose="020B0303020203050203" pitchFamily="34" charset="0"/>
              </a:rPr>
              <a:t> besmettingsgevaar</a:t>
            </a:r>
          </a:p>
        </p:txBody>
      </p:sp>
      <p:sp>
        <p:nvSpPr>
          <p:cNvPr id="8" name="Rectangle 12">
            <a:extLst>
              <a:ext uri="{FF2B5EF4-FFF2-40B4-BE49-F238E27FC236}">
                <a16:creationId xmlns:a16="http://schemas.microsoft.com/office/drawing/2014/main" id="{06B5CAAB-FB45-4E9F-B03B-DFDF8EF6B17C}"/>
              </a:ext>
            </a:extLst>
          </p:cNvPr>
          <p:cNvSpPr>
            <a:spLocks noChangeArrowheads="1"/>
          </p:cNvSpPr>
          <p:nvPr/>
        </p:nvSpPr>
        <p:spPr bwMode="auto">
          <a:xfrm>
            <a:off x="3410459" y="5742933"/>
            <a:ext cx="2286000" cy="646112"/>
          </a:xfrm>
          <a:prstGeom prst="rect">
            <a:avLst/>
          </a:prstGeom>
          <a:noFill/>
          <a:ln w="9525">
            <a:noFill/>
            <a:miter lim="800000"/>
            <a:headEnd/>
            <a:tailEnd/>
          </a:ln>
        </p:spPr>
        <p:txBody>
          <a:bodyPr>
            <a:spAutoFit/>
          </a:bodyPr>
          <a:lstStyle/>
          <a:p>
            <a:pPr algn="ctr" rtl="0">
              <a:spcBef>
                <a:spcPct val="50000"/>
              </a:spcBef>
            </a:pPr>
            <a:r>
              <a:rPr lang="nl-NL" b="0">
                <a:solidFill>
                  <a:schemeClr val="accent2"/>
                </a:solidFill>
                <a:latin typeface="DIN Next LT Pro Light" panose="020B0303020203050203" pitchFamily="34" charset="0"/>
              </a:rPr>
              <a:t>Geen besmettingsrisico</a:t>
            </a:r>
          </a:p>
        </p:txBody>
      </p:sp>
      <p:cxnSp>
        <p:nvCxnSpPr>
          <p:cNvPr id="9" name="Connecteur droit avec flèche 8">
            <a:extLst>
              <a:ext uri="{FF2B5EF4-FFF2-40B4-BE49-F238E27FC236}">
                <a16:creationId xmlns:a16="http://schemas.microsoft.com/office/drawing/2014/main" id="{345F7826-B0D9-4619-8FAB-6E8AD204727E}"/>
              </a:ext>
            </a:extLst>
          </p:cNvPr>
          <p:cNvCxnSpPr>
            <a:cxnSpLocks/>
          </p:cNvCxnSpPr>
          <p:nvPr/>
        </p:nvCxnSpPr>
        <p:spPr bwMode="auto">
          <a:xfrm flipV="1">
            <a:off x="2088165" y="4120179"/>
            <a:ext cx="0" cy="1127454"/>
          </a:xfrm>
          <a:prstGeom prst="straightConnector1">
            <a:avLst/>
          </a:prstGeom>
          <a:ln w="3810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1" name="Connecteur droit avec flèche 20">
            <a:extLst>
              <a:ext uri="{FF2B5EF4-FFF2-40B4-BE49-F238E27FC236}">
                <a16:creationId xmlns:a16="http://schemas.microsoft.com/office/drawing/2014/main" id="{255BFE0C-8741-49CA-91D9-67131535DB1F}"/>
              </a:ext>
            </a:extLst>
          </p:cNvPr>
          <p:cNvCxnSpPr>
            <a:cxnSpLocks noChangeShapeType="1"/>
          </p:cNvCxnSpPr>
          <p:nvPr/>
        </p:nvCxnSpPr>
        <p:spPr bwMode="auto">
          <a:xfrm flipH="1">
            <a:off x="6956202" y="3375970"/>
            <a:ext cx="838200" cy="1440000"/>
          </a:xfrm>
          <a:prstGeom prst="straightConnector1">
            <a:avLst/>
          </a:prstGeom>
          <a:noFill/>
          <a:ln w="38100" algn="ctr">
            <a:solidFill>
              <a:schemeClr val="accent5"/>
            </a:solidFill>
            <a:round/>
            <a:headEnd/>
            <a:tailEnd type="arrow" w="med" len="med"/>
          </a:ln>
        </p:spPr>
      </p:cxnSp>
      <p:cxnSp>
        <p:nvCxnSpPr>
          <p:cNvPr id="12" name="Connecteur droit avec flèche 22">
            <a:extLst>
              <a:ext uri="{FF2B5EF4-FFF2-40B4-BE49-F238E27FC236}">
                <a16:creationId xmlns:a16="http://schemas.microsoft.com/office/drawing/2014/main" id="{8FE39979-74C6-4554-8E3B-814E19787176}"/>
              </a:ext>
            </a:extLst>
          </p:cNvPr>
          <p:cNvCxnSpPr>
            <a:cxnSpLocks noChangeShapeType="1"/>
          </p:cNvCxnSpPr>
          <p:nvPr/>
        </p:nvCxnSpPr>
        <p:spPr bwMode="auto">
          <a:xfrm>
            <a:off x="8259874" y="3375970"/>
            <a:ext cx="1066800" cy="1440000"/>
          </a:xfrm>
          <a:prstGeom prst="straightConnector1">
            <a:avLst/>
          </a:prstGeom>
          <a:noFill/>
          <a:ln w="38100" algn="ctr">
            <a:solidFill>
              <a:schemeClr val="accent5"/>
            </a:solidFill>
            <a:round/>
            <a:headEnd/>
            <a:tailEnd type="arrow" w="med" len="med"/>
          </a:ln>
        </p:spPr>
      </p:cxnSp>
      <p:cxnSp>
        <p:nvCxnSpPr>
          <p:cNvPr id="14" name="Connecteur droit avec flèche 13">
            <a:extLst>
              <a:ext uri="{FF2B5EF4-FFF2-40B4-BE49-F238E27FC236}">
                <a16:creationId xmlns:a16="http://schemas.microsoft.com/office/drawing/2014/main" id="{56B38A16-249D-42B8-B5F5-861990C46886}"/>
              </a:ext>
            </a:extLst>
          </p:cNvPr>
          <p:cNvCxnSpPr>
            <a:cxnSpLocks/>
          </p:cNvCxnSpPr>
          <p:nvPr/>
        </p:nvCxnSpPr>
        <p:spPr bwMode="auto">
          <a:xfrm flipV="1">
            <a:off x="4553459" y="4196226"/>
            <a:ext cx="0" cy="1546707"/>
          </a:xfrm>
          <a:prstGeom prst="straightConnector1">
            <a:avLst/>
          </a:prstGeom>
          <a:ln w="3810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676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9C8C14-DC62-4F4B-B60C-CDBD55A13600}"/>
              </a:ext>
            </a:extLst>
          </p:cNvPr>
          <p:cNvSpPr>
            <a:spLocks noGrp="1"/>
          </p:cNvSpPr>
          <p:nvPr>
            <p:ph type="ctrTitle"/>
          </p:nvPr>
        </p:nvSpPr>
        <p:spPr/>
        <p:txBody>
          <a:bodyPr>
            <a:normAutofit fontScale="90000"/>
          </a:bodyPr>
          <a:lstStyle/>
          <a:p>
            <a:pPr rtl="0"/>
            <a:r>
              <a:rPr lang="nl-NL" sz="4000" b="0">
                <a:solidFill>
                  <a:schemeClr val="folHlink"/>
                </a:solidFill>
              </a:rPr>
              <a:t>Persoonlijke beschermingsmiddelen in de gecontroleerde zone</a:t>
            </a:r>
          </a:p>
        </p:txBody>
      </p:sp>
      <p:sp>
        <p:nvSpPr>
          <p:cNvPr id="3" name="Espace réservé du texte 2">
            <a:extLst>
              <a:ext uri="{FF2B5EF4-FFF2-40B4-BE49-F238E27FC236}">
                <a16:creationId xmlns:a16="http://schemas.microsoft.com/office/drawing/2014/main" id="{D8A367C9-70FF-41E3-883E-077BB3894FED}"/>
              </a:ext>
            </a:extLst>
          </p:cNvPr>
          <p:cNvSpPr>
            <a:spLocks noGrp="1"/>
          </p:cNvSpPr>
          <p:nvPr>
            <p:ph type="body" sz="quarter" idx="10"/>
          </p:nvPr>
        </p:nvSpPr>
        <p:spPr>
          <a:xfrm>
            <a:off x="603682" y="2086252"/>
            <a:ext cx="11057607" cy="4518943"/>
          </a:xfrm>
        </p:spPr>
        <p:txBody>
          <a:bodyPr>
            <a:normAutofit/>
          </a:bodyPr>
          <a:lstStyle/>
          <a:p>
            <a:pPr indent="25400" rtl="0">
              <a:lnSpc>
                <a:spcPct val="130000"/>
              </a:lnSpc>
              <a:spcBef>
                <a:spcPct val="20000"/>
              </a:spcBef>
            </a:pPr>
            <a:r>
              <a:rPr lang="nl-NL" sz="1900">
                <a:solidFill>
                  <a:schemeClr val="accent2"/>
                </a:solidFill>
              </a:rPr>
              <a:t>Ze bestaat uit: </a:t>
            </a:r>
          </a:p>
          <a:p>
            <a:pPr lvl="1" indent="25400" rtl="0">
              <a:spcBef>
                <a:spcPts val="0"/>
              </a:spcBef>
            </a:pPr>
            <a:r>
              <a:rPr lang="nl-NL" sz="1700">
                <a:solidFill>
                  <a:schemeClr val="accent2"/>
                </a:solidFill>
              </a:rPr>
              <a:t>  een gesloten T-shirt, een dichtgeknoopt hemd of polo</a:t>
            </a:r>
          </a:p>
          <a:p>
            <a:pPr lvl="1" indent="25400" rtl="0">
              <a:spcBef>
                <a:spcPts val="0"/>
              </a:spcBef>
            </a:pPr>
            <a:r>
              <a:rPr lang="nl-NL" sz="1700">
                <a:solidFill>
                  <a:schemeClr val="accent2"/>
                </a:solidFill>
              </a:rPr>
              <a:t>  een broek die over de schoenen valt </a:t>
            </a:r>
          </a:p>
          <a:p>
            <a:pPr lvl="1" indent="25400" rtl="0">
              <a:spcBef>
                <a:spcPts val="0"/>
              </a:spcBef>
            </a:pPr>
            <a:r>
              <a:rPr lang="nl-NL" sz="1700">
                <a:solidFill>
                  <a:schemeClr val="accent2"/>
                </a:solidFill>
              </a:rPr>
              <a:t>  veiligheidsschoenen + overschoenen (als de persoon geen veiligheidsschoenen van de zone heeft)</a:t>
            </a:r>
          </a:p>
          <a:p>
            <a:pPr lvl="1" indent="25400" rtl="0">
              <a:spcBef>
                <a:spcPts val="0"/>
              </a:spcBef>
            </a:pPr>
            <a:r>
              <a:rPr lang="nl-NL" sz="1700">
                <a:solidFill>
                  <a:schemeClr val="accent2"/>
                </a:solidFill>
              </a:rPr>
              <a:t>  een gesloten schort</a:t>
            </a:r>
          </a:p>
          <a:p>
            <a:pPr lvl="1" indent="25400" rtl="0">
              <a:spcBef>
                <a:spcPts val="0"/>
              </a:spcBef>
            </a:pPr>
            <a:r>
              <a:rPr lang="nl-NL" sz="1700" b="1">
                <a:solidFill>
                  <a:srgbClr val="FF0000"/>
                </a:solidFill>
              </a:rPr>
              <a:t>  geen hoge hakken</a:t>
            </a:r>
          </a:p>
          <a:p>
            <a:pPr indent="25400" rtl="0">
              <a:lnSpc>
                <a:spcPct val="130000"/>
              </a:lnSpc>
              <a:spcBef>
                <a:spcPct val="20000"/>
              </a:spcBef>
            </a:pPr>
            <a:r>
              <a:rPr lang="nl-NL" sz="1900">
                <a:solidFill>
                  <a:schemeClr val="accent2"/>
                </a:solidFill>
              </a:rPr>
              <a:t>Indien in werkkleding</a:t>
            </a:r>
          </a:p>
          <a:p>
            <a:pPr lvl="1" indent="25400" rtl="0">
              <a:spcBef>
                <a:spcPts val="0"/>
              </a:spcBef>
            </a:pPr>
            <a:r>
              <a:rPr lang="nl-NL" sz="1700">
                <a:solidFill>
                  <a:schemeClr val="accent2"/>
                </a:solidFill>
              </a:rPr>
              <a:t>  witte kleding van de zone</a:t>
            </a:r>
          </a:p>
          <a:p>
            <a:pPr lvl="1" indent="25400" rtl="0">
              <a:spcBef>
                <a:spcPts val="0"/>
              </a:spcBef>
            </a:pPr>
            <a:r>
              <a:rPr lang="nl-NL" sz="1700">
                <a:solidFill>
                  <a:schemeClr val="accent2"/>
                </a:solidFill>
              </a:rPr>
              <a:t>  veiligheidsschoenen van de zone</a:t>
            </a:r>
          </a:p>
          <a:p>
            <a:pPr indent="25400" rtl="0">
              <a:lnSpc>
                <a:spcPct val="130000"/>
              </a:lnSpc>
              <a:spcBef>
                <a:spcPct val="20000"/>
              </a:spcBef>
            </a:pPr>
            <a:r>
              <a:rPr lang="nl-NL" sz="1900">
                <a:solidFill>
                  <a:schemeClr val="accent2"/>
                </a:solidFill>
              </a:rPr>
              <a:t>De identificatie- en toegangsbadge op een ZICHTBARE PLAATS dragen</a:t>
            </a:r>
          </a:p>
          <a:p>
            <a:pPr indent="25400" rtl="0">
              <a:lnSpc>
                <a:spcPct val="130000"/>
              </a:lnSpc>
              <a:spcBef>
                <a:spcPct val="20000"/>
              </a:spcBef>
            </a:pPr>
            <a:r>
              <a:rPr lang="nl-NL" sz="1900">
                <a:solidFill>
                  <a:schemeClr val="accent2"/>
                </a:solidFill>
              </a:rPr>
              <a:t>De (passieve en elektronische) dosimeters ter hoogte van de borst dragen (in het daartoe bestemde zakje van de schort)</a:t>
            </a:r>
          </a:p>
          <a:p>
            <a:pPr indent="25400" rtl="0">
              <a:lnSpc>
                <a:spcPct val="130000"/>
              </a:lnSpc>
              <a:spcBef>
                <a:spcPct val="20000"/>
              </a:spcBef>
            </a:pPr>
            <a:r>
              <a:rPr lang="nl-NL" sz="1900">
                <a:solidFill>
                  <a:schemeClr val="accent2"/>
                </a:solidFill>
              </a:rPr>
              <a:t>Eventueel: beschermingspak of ademhalingsmasker</a:t>
            </a:r>
          </a:p>
          <a:p>
            <a:endParaRPr lang="fr-BE" dirty="0"/>
          </a:p>
        </p:txBody>
      </p:sp>
    </p:spTree>
    <p:extLst>
      <p:ext uri="{BB962C8B-B14F-4D97-AF65-F5344CB8AC3E}">
        <p14:creationId xmlns:p14="http://schemas.microsoft.com/office/powerpoint/2010/main" val="204342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F44F5-CB90-4BF8-AD48-BFE0129E49A4}"/>
              </a:ext>
            </a:extLst>
          </p:cNvPr>
          <p:cNvSpPr>
            <a:spLocks noGrp="1"/>
          </p:cNvSpPr>
          <p:nvPr>
            <p:ph type="ctrTitle"/>
          </p:nvPr>
        </p:nvSpPr>
        <p:spPr>
          <a:xfrm>
            <a:off x="1004330" y="760030"/>
            <a:ext cx="11187670" cy="1012263"/>
          </a:xfrm>
        </p:spPr>
        <p:txBody>
          <a:bodyPr>
            <a:noAutofit/>
          </a:bodyPr>
          <a:lstStyle/>
          <a:p>
            <a:pPr rtl="0"/>
            <a:r>
              <a:rPr lang="nl-NL" sz="4000"/>
              <a:t>De 3 beschermingsmiddelen tegen bestraling</a:t>
            </a:r>
          </a:p>
        </p:txBody>
      </p:sp>
      <p:sp>
        <p:nvSpPr>
          <p:cNvPr id="3" name="Espace réservé du texte 2">
            <a:extLst>
              <a:ext uri="{FF2B5EF4-FFF2-40B4-BE49-F238E27FC236}">
                <a16:creationId xmlns:a16="http://schemas.microsoft.com/office/drawing/2014/main" id="{BE9C00D2-735A-4302-826D-50175C945B1E}"/>
              </a:ext>
            </a:extLst>
          </p:cNvPr>
          <p:cNvSpPr>
            <a:spLocks noGrp="1"/>
          </p:cNvSpPr>
          <p:nvPr>
            <p:ph type="body" sz="quarter" idx="10"/>
          </p:nvPr>
        </p:nvSpPr>
        <p:spPr>
          <a:xfrm>
            <a:off x="1004331" y="2321307"/>
            <a:ext cx="10372915" cy="4093141"/>
          </a:xfrm>
        </p:spPr>
        <p:txBody>
          <a:bodyPr>
            <a:normAutofit/>
          </a:bodyPr>
          <a:lstStyle/>
          <a:p>
            <a:pPr rtl="0">
              <a:spcBef>
                <a:spcPct val="50000"/>
              </a:spcBef>
            </a:pPr>
            <a:r>
              <a:rPr lang="nl-NL" sz="1900">
                <a:solidFill>
                  <a:schemeClr val="accent2"/>
                </a:solidFill>
              </a:rPr>
              <a:t>Afstand:</a:t>
            </a:r>
          </a:p>
          <a:p>
            <a:pPr lvl="1" rtl="0">
              <a:lnSpc>
                <a:spcPct val="110000"/>
              </a:lnSpc>
              <a:spcBef>
                <a:spcPts val="0"/>
              </a:spcBef>
            </a:pPr>
            <a:r>
              <a:rPr lang="nl-NL" sz="1700"/>
              <a:t>Het dosisdebiet (= DD) neemt sterk af met de </a:t>
            </a:r>
            <a:br>
              <a:rPr lang="fr-BE" sz="1700" dirty="0"/>
            </a:br>
            <a:r>
              <a:rPr lang="nl-NL" sz="1700"/>
              <a:t>afstand (= met het omgekeerde kwadraat van de afstand)</a:t>
            </a:r>
          </a:p>
          <a:p>
            <a:pPr lvl="1">
              <a:spcBef>
                <a:spcPct val="50000"/>
              </a:spcBef>
            </a:pPr>
            <a:endParaRPr lang="fr-BE" dirty="0">
              <a:solidFill>
                <a:schemeClr val="accent2"/>
              </a:solidFill>
            </a:endParaRPr>
          </a:p>
          <a:p>
            <a:pPr rtl="0">
              <a:spcBef>
                <a:spcPct val="50000"/>
              </a:spcBef>
            </a:pPr>
            <a:r>
              <a:rPr lang="nl-NL" sz="1900">
                <a:solidFill>
                  <a:schemeClr val="accent2"/>
                </a:solidFill>
              </a:rPr>
              <a:t>Tijd:</a:t>
            </a:r>
          </a:p>
          <a:p>
            <a:pPr lvl="1" rtl="0">
              <a:spcBef>
                <a:spcPts val="0"/>
              </a:spcBef>
            </a:pPr>
            <a:r>
              <a:rPr lang="nl-NL" sz="1700"/>
              <a:t>De blootstellingstijd tot een minimum beperken</a:t>
            </a:r>
          </a:p>
          <a:p>
            <a:pPr lvl="1">
              <a:spcBef>
                <a:spcPct val="50000"/>
              </a:spcBef>
            </a:pPr>
            <a:endParaRPr lang="fr-BE" dirty="0"/>
          </a:p>
          <a:p>
            <a:pPr rtl="0">
              <a:spcBef>
                <a:spcPct val="50000"/>
              </a:spcBef>
            </a:pPr>
            <a:r>
              <a:rPr lang="nl-NL" sz="2200">
                <a:solidFill>
                  <a:schemeClr val="accent2"/>
                </a:solidFill>
              </a:rPr>
              <a:t> </a:t>
            </a:r>
            <a:r>
              <a:rPr lang="nl-NL" sz="1900">
                <a:solidFill>
                  <a:schemeClr val="accent2"/>
                </a:solidFill>
              </a:rPr>
              <a:t>Beschermingsvelden aangepast aan het type van straling:</a:t>
            </a:r>
          </a:p>
          <a:p>
            <a:pPr lvl="1" rtl="0">
              <a:spcBef>
                <a:spcPts val="0"/>
              </a:spcBef>
            </a:pPr>
            <a:r>
              <a:rPr lang="nl-NL" sz="1700" u="sng"/>
              <a:t>alfastraling</a:t>
            </a:r>
            <a:r>
              <a:rPr lang="nl-NL" sz="1700"/>
              <a:t>: een laag van enkele cm lucht of een blad papier</a:t>
            </a:r>
          </a:p>
          <a:p>
            <a:pPr lvl="1" rtl="0">
              <a:spcBef>
                <a:spcPts val="0"/>
              </a:spcBef>
            </a:pPr>
            <a:r>
              <a:rPr lang="nl-NL" sz="1700" u="sng"/>
              <a:t>bètastraling</a:t>
            </a:r>
            <a:r>
              <a:rPr lang="nl-NL" sz="1700"/>
              <a:t>: aluminium, plexiglas</a:t>
            </a:r>
          </a:p>
          <a:p>
            <a:pPr lvl="1" rtl="0">
              <a:spcBef>
                <a:spcPts val="0"/>
              </a:spcBef>
            </a:pPr>
            <a:r>
              <a:rPr lang="nl-NL" sz="1700" u="sng"/>
              <a:t>gammastraling</a:t>
            </a:r>
            <a:r>
              <a:rPr lang="nl-NL" sz="1700"/>
              <a:t>: lood, beton</a:t>
            </a:r>
          </a:p>
          <a:p>
            <a:pPr lvl="2">
              <a:spcBef>
                <a:spcPct val="50000"/>
              </a:spcBef>
              <a:buFontTx/>
              <a:buChar char="•"/>
            </a:pPr>
            <a:endParaRPr lang="fr-FR" dirty="0">
              <a:solidFill>
                <a:schemeClr val="accent2"/>
              </a:solidFill>
            </a:endParaRPr>
          </a:p>
          <a:p>
            <a:endParaRPr lang="fr-BE" dirty="0"/>
          </a:p>
        </p:txBody>
      </p:sp>
      <p:sp>
        <p:nvSpPr>
          <p:cNvPr id="4" name="ZoneTexte 9">
            <a:extLst>
              <a:ext uri="{FF2B5EF4-FFF2-40B4-BE49-F238E27FC236}">
                <a16:creationId xmlns:a16="http://schemas.microsoft.com/office/drawing/2014/main" id="{8968D27E-E332-4DD1-9494-DEB42090730D}"/>
              </a:ext>
            </a:extLst>
          </p:cNvPr>
          <p:cNvSpPr txBox="1">
            <a:spLocks noChangeArrowheads="1"/>
          </p:cNvSpPr>
          <p:nvPr/>
        </p:nvSpPr>
        <p:spPr bwMode="auto">
          <a:xfrm>
            <a:off x="7203679" y="2317445"/>
            <a:ext cx="4307004" cy="1169551"/>
          </a:xfrm>
          <a:prstGeom prst="rect">
            <a:avLst/>
          </a:prstGeom>
          <a:noFill/>
          <a:ln w="9525">
            <a:solidFill>
              <a:srgbClr val="B4BD10"/>
            </a:solidFill>
            <a:prstDash val="dash"/>
            <a:miter lim="800000"/>
            <a:headEnd/>
            <a:tailEnd/>
          </a:ln>
        </p:spPr>
        <p:txBody>
          <a:bodyPr wrap="square">
            <a:spAutoFit/>
          </a:bodyPr>
          <a:lstStyle/>
          <a:p>
            <a:pPr rtl="0"/>
            <a:r>
              <a:rPr lang="nl-NL" sz="1400" b="1">
                <a:latin typeface="DIN Next LT Pro Light" panose="020B0303020203050203" pitchFamily="34" charset="0"/>
              </a:rPr>
              <a:t>Bijvoorbeeld: </a:t>
            </a:r>
          </a:p>
          <a:p>
            <a:pPr rtl="0"/>
            <a:r>
              <a:rPr lang="nl-NL" sz="1400" b="0">
                <a:latin typeface="DIN Next LT Pro Light" panose="020B0303020203050203" pitchFamily="34" charset="0"/>
              </a:rPr>
              <a:t>Van 1 mm tot 1 m: afstand vermenigvuldigd met 1.000</a:t>
            </a:r>
          </a:p>
          <a:p>
            <a:pPr rtl="0"/>
            <a:r>
              <a:rPr lang="nl-NL" sz="1400">
                <a:solidFill>
                  <a:srgbClr val="FF0000"/>
                </a:solidFill>
                <a:latin typeface="DIN Next LT Pro Light" panose="020B0303020203050203" pitchFamily="34" charset="0"/>
                <a:sym typeface="Wingdings" pitchFamily="2" charset="2"/>
              </a:rPr>
              <a:t>	 DD gedeeld door 1.000.000!!!</a:t>
            </a:r>
          </a:p>
          <a:p>
            <a:pPr rtl="0"/>
            <a:r>
              <a:rPr lang="nl-NL" sz="1400" b="0">
                <a:latin typeface="DIN Next LT Pro Light" panose="020B0303020203050203" pitchFamily="34" charset="0"/>
              </a:rPr>
              <a:t>Van 1 m tot 2 m: afstand vermenigvuldigd met 2</a:t>
            </a:r>
          </a:p>
          <a:p>
            <a:pPr rtl="0"/>
            <a:r>
              <a:rPr lang="nl-NL" sz="1400">
                <a:solidFill>
                  <a:srgbClr val="FF0000"/>
                </a:solidFill>
                <a:latin typeface="DIN Next LT Pro Light" panose="020B0303020203050203" pitchFamily="34" charset="0"/>
              </a:rPr>
              <a:t>	</a:t>
            </a:r>
            <a:r>
              <a:rPr lang="nl-NL" sz="1400">
                <a:solidFill>
                  <a:srgbClr val="FF0000"/>
                </a:solidFill>
                <a:latin typeface="DIN Next LT Pro Light" panose="020B0303020203050203" pitchFamily="34" charset="0"/>
                <a:sym typeface="Wingdings" pitchFamily="2" charset="2"/>
              </a:rPr>
              <a:t> DD gedeeld door 4</a:t>
            </a:r>
          </a:p>
        </p:txBody>
      </p:sp>
    </p:spTree>
    <p:extLst>
      <p:ext uri="{BB962C8B-B14F-4D97-AF65-F5344CB8AC3E}">
        <p14:creationId xmlns:p14="http://schemas.microsoft.com/office/powerpoint/2010/main" val="287969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C27A07-9938-49BD-9F42-6B8E8AB3FEEB}"/>
              </a:ext>
            </a:extLst>
          </p:cNvPr>
          <p:cNvSpPr>
            <a:spLocks noGrp="1"/>
          </p:cNvSpPr>
          <p:nvPr>
            <p:ph type="ctrTitle"/>
          </p:nvPr>
        </p:nvSpPr>
        <p:spPr/>
        <p:txBody>
          <a:bodyPr>
            <a:normAutofit/>
          </a:bodyPr>
          <a:lstStyle/>
          <a:p>
            <a:pPr rtl="0"/>
            <a:r>
              <a:rPr lang="nl-NL" sz="4000"/>
              <a:t>Persoonlijke detectiemiddelen</a:t>
            </a:r>
          </a:p>
        </p:txBody>
      </p:sp>
      <p:sp>
        <p:nvSpPr>
          <p:cNvPr id="6" name="ZoneTexte 17">
            <a:extLst>
              <a:ext uri="{FF2B5EF4-FFF2-40B4-BE49-F238E27FC236}">
                <a16:creationId xmlns:a16="http://schemas.microsoft.com/office/drawing/2014/main" id="{099E3A31-7581-4234-B7F9-280441454B02}"/>
              </a:ext>
            </a:extLst>
          </p:cNvPr>
          <p:cNvSpPr txBox="1">
            <a:spLocks noChangeArrowheads="1"/>
          </p:cNvSpPr>
          <p:nvPr/>
        </p:nvSpPr>
        <p:spPr bwMode="auto">
          <a:xfrm>
            <a:off x="2178685" y="2592383"/>
            <a:ext cx="8950101" cy="1184940"/>
          </a:xfrm>
          <a:prstGeom prst="rect">
            <a:avLst/>
          </a:prstGeom>
          <a:noFill/>
          <a:ln w="9525">
            <a:noFill/>
            <a:miter lim="800000"/>
            <a:headEnd/>
            <a:tailEnd/>
          </a:ln>
        </p:spPr>
        <p:txBody>
          <a:bodyPr wrap="square">
            <a:spAutoFit/>
          </a:bodyPr>
          <a:lstStyle/>
          <a:p>
            <a:pPr rtl="0"/>
            <a:r>
              <a:rPr lang="nl-NL" sz="1900" b="1">
                <a:solidFill>
                  <a:schemeClr val="tx2"/>
                </a:solidFill>
                <a:latin typeface="DIN Next LT Pro Light" panose="020B0303020203050203" pitchFamily="34" charset="0"/>
              </a:rPr>
              <a:t>Elektronische dosimeter </a:t>
            </a:r>
            <a:r>
              <a:rPr lang="nl-NL" sz="1900">
                <a:solidFill>
                  <a:schemeClr val="tx2"/>
                </a:solidFill>
                <a:latin typeface="DIN Next LT Pro Light" panose="020B0303020203050203" pitchFamily="34" charset="0"/>
              </a:rPr>
              <a:t>(</a:t>
            </a:r>
            <a:r>
              <a:rPr lang="nl-NL" sz="1900" u="sng">
                <a:solidFill>
                  <a:schemeClr val="tx2"/>
                </a:solidFill>
                <a:latin typeface="DIN Next LT Pro Light" panose="020B0303020203050203" pitchFamily="34" charset="0"/>
              </a:rPr>
              <a:t>wordt ter hoogte van de borst en op een zichtbare plaats gedragen</a:t>
            </a:r>
            <a:r>
              <a:rPr lang="nl-NL" sz="1900">
                <a:solidFill>
                  <a:schemeClr val="tx2"/>
                </a:solidFill>
                <a:latin typeface="DIN Next LT Pro Light" panose="020B0303020203050203" pitchFamily="34" charset="0"/>
              </a:rPr>
              <a:t>)</a:t>
            </a:r>
          </a:p>
          <a:p>
            <a:pPr rtl="0">
              <a:buClr>
                <a:schemeClr val="accent1"/>
              </a:buClr>
            </a:pPr>
            <a:r>
              <a:rPr lang="nl-NL" sz="1700">
                <a:solidFill>
                  <a:schemeClr val="accent1"/>
                </a:solidFill>
                <a:latin typeface="DIN Next LT Pro Light" panose="020B0303020203050203" pitchFamily="34" charset="0"/>
              </a:rPr>
              <a:t>Meet de dosis [µSv] en de debietdosis [µSv/h]</a:t>
            </a:r>
          </a:p>
          <a:p>
            <a:pPr rtl="0">
              <a:buClr>
                <a:schemeClr val="accent1"/>
              </a:buClr>
            </a:pPr>
            <a:r>
              <a:rPr lang="nl-NL" sz="1700">
                <a:solidFill>
                  <a:schemeClr val="accent1"/>
                </a:solidFill>
                <a:latin typeface="DIN Next LT Pro Light" panose="020B0303020203050203" pitchFamily="34" charset="0"/>
              </a:rPr>
              <a:t>Zendt visuele en geluidswaarschuwingen uit </a:t>
            </a:r>
            <a:br>
              <a:rPr lang="fr-BE" sz="1700" dirty="0">
                <a:solidFill>
                  <a:schemeClr val="accent1"/>
                </a:solidFill>
                <a:latin typeface="DIN Next LT Pro Light" panose="020B0303020203050203" pitchFamily="34" charset="0"/>
              </a:rPr>
            </a:br>
            <a:r>
              <a:rPr lang="nl-NL">
                <a:solidFill>
                  <a:srgbClr val="FF0000"/>
                </a:solidFill>
                <a:latin typeface="DIN Next LT Pro Light" panose="020B0303020203050203" pitchFamily="34" charset="0"/>
              </a:rPr>
              <a:t>Bij een waarschuwingssignaal: </a:t>
            </a:r>
            <a:r>
              <a:rPr lang="nl-NL">
                <a:latin typeface="DIN Next LT Pro Light" panose="020B0303020203050203" pitchFamily="34" charset="0"/>
              </a:rPr>
              <a:t>veilig stellen van het proces en evacuatie + bellen naar het nummer 9333</a:t>
            </a:r>
          </a:p>
        </p:txBody>
      </p:sp>
      <p:sp>
        <p:nvSpPr>
          <p:cNvPr id="7" name="ZoneTexte 22">
            <a:extLst>
              <a:ext uri="{FF2B5EF4-FFF2-40B4-BE49-F238E27FC236}">
                <a16:creationId xmlns:a16="http://schemas.microsoft.com/office/drawing/2014/main" id="{A2CEB852-9A3D-4564-9AE4-E6A6A0B7371F}"/>
              </a:ext>
            </a:extLst>
          </p:cNvPr>
          <p:cNvSpPr txBox="1">
            <a:spLocks noChangeArrowheads="1"/>
          </p:cNvSpPr>
          <p:nvPr/>
        </p:nvSpPr>
        <p:spPr bwMode="auto">
          <a:xfrm>
            <a:off x="2646381" y="4614302"/>
            <a:ext cx="7305619" cy="1169551"/>
          </a:xfrm>
          <a:prstGeom prst="rect">
            <a:avLst/>
          </a:prstGeom>
          <a:noFill/>
          <a:ln w="9525">
            <a:noFill/>
            <a:miter lim="800000"/>
            <a:headEnd/>
            <a:tailEnd/>
          </a:ln>
        </p:spPr>
        <p:txBody>
          <a:bodyPr wrap="square">
            <a:spAutoFit/>
          </a:bodyPr>
          <a:lstStyle/>
          <a:p>
            <a:pPr algn="r" rtl="0"/>
            <a:r>
              <a:rPr lang="nl-NL" sz="1900" b="1">
                <a:solidFill>
                  <a:schemeClr val="tx2"/>
                </a:solidFill>
                <a:latin typeface="DIN Next LT Pro Light" panose="020B0303020203050203" pitchFamily="34" charset="0"/>
              </a:rPr>
              <a:t>Passieve dosimeter </a:t>
            </a:r>
            <a:r>
              <a:rPr lang="nl-NL" sz="1900">
                <a:solidFill>
                  <a:schemeClr val="tx2"/>
                </a:solidFill>
                <a:latin typeface="DIN Next LT Pro Light" panose="020B0303020203050203" pitchFamily="34" charset="0"/>
              </a:rPr>
              <a:t>(op de borst en zichtbaar)</a:t>
            </a:r>
          </a:p>
          <a:p>
            <a:pPr algn="r" rtl="0"/>
            <a:r>
              <a:rPr lang="nl-NL" sz="1700">
                <a:solidFill>
                  <a:schemeClr val="accent1"/>
                </a:solidFill>
                <a:latin typeface="DIN Next LT Pro Light" panose="020B0303020203050203" pitchFamily="34" charset="0"/>
              </a:rPr>
              <a:t>Maandelijkse meting van de effectieve dosis [µSv]</a:t>
            </a:r>
            <a:br>
              <a:rPr lang="fr-BE" sz="1700" dirty="0">
                <a:solidFill>
                  <a:schemeClr val="tx2"/>
                </a:solidFill>
                <a:latin typeface="DIN Next LT Pro Light" panose="020B0303020203050203" pitchFamily="34" charset="0"/>
              </a:rPr>
            </a:br>
            <a:r>
              <a:rPr lang="nl-NL" sz="1700">
                <a:solidFill>
                  <a:srgbClr val="FF0000"/>
                </a:solidFill>
                <a:latin typeface="DIN Next LT Pro Light" panose="020B0303020203050203" pitchFamily="34" charset="0"/>
              </a:rPr>
              <a:t>LET OP:</a:t>
            </a:r>
            <a:r>
              <a:rPr lang="nl-NL" sz="1700">
                <a:latin typeface="DIN Next LT Pro Light" panose="020B0303020203050203" pitchFamily="34" charset="0"/>
              </a:rPr>
              <a:t> registratie en opvolging van de dosis; geen alarm</a:t>
            </a:r>
          </a:p>
          <a:p>
            <a:pPr algn="r" rtl="0"/>
            <a:r>
              <a:rPr lang="nl-NL" sz="1700">
                <a:solidFill>
                  <a:srgbClr val="FF0000"/>
                </a:solidFill>
                <a:latin typeface="DIN Next LT Pro Light" panose="020B0303020203050203" pitchFamily="34" charset="0"/>
              </a:rPr>
              <a:t>Aan het einde van de dag op te bergen in het rack, om een correcte meting te garanderen</a:t>
            </a:r>
          </a:p>
        </p:txBody>
      </p:sp>
      <p:pic>
        <p:nvPicPr>
          <p:cNvPr id="10" name="Image 9">
            <a:extLst>
              <a:ext uri="{FF2B5EF4-FFF2-40B4-BE49-F238E27FC236}">
                <a16:creationId xmlns:a16="http://schemas.microsoft.com/office/drawing/2014/main" id="{EFA5A4E3-0312-4AA9-8693-DF19E3EC8F2B}"/>
              </a:ext>
            </a:extLst>
          </p:cNvPr>
          <p:cNvPicPr>
            <a:picLocks noChangeAspect="1"/>
          </p:cNvPicPr>
          <p:nvPr/>
        </p:nvPicPr>
        <p:blipFill rotWithShape="1">
          <a:blip r:embed="rId3"/>
          <a:srcRect l="1681" t="46526" r="92615" b="28687"/>
          <a:stretch/>
        </p:blipFill>
        <p:spPr>
          <a:xfrm>
            <a:off x="742574" y="2488255"/>
            <a:ext cx="1215317" cy="1485388"/>
          </a:xfrm>
          <a:prstGeom prst="rect">
            <a:avLst/>
          </a:prstGeom>
        </p:spPr>
      </p:pic>
      <p:sp>
        <p:nvSpPr>
          <p:cNvPr id="3" name="Rectangle 2">
            <a:extLst>
              <a:ext uri="{FF2B5EF4-FFF2-40B4-BE49-F238E27FC236}">
                <a16:creationId xmlns:a16="http://schemas.microsoft.com/office/drawing/2014/main" id="{2158AB9A-790A-4F68-A273-FD4915F94350}"/>
              </a:ext>
            </a:extLst>
          </p:cNvPr>
          <p:cNvSpPr/>
          <p:nvPr/>
        </p:nvSpPr>
        <p:spPr>
          <a:xfrm>
            <a:off x="10225144" y="5809129"/>
            <a:ext cx="1807284" cy="925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a:extLst>
              <a:ext uri="{FF2B5EF4-FFF2-40B4-BE49-F238E27FC236}">
                <a16:creationId xmlns:a16="http://schemas.microsoft.com/office/drawing/2014/main" id="{F121FB62-3638-42EA-9B55-7B74026D5D7B}"/>
              </a:ext>
            </a:extLst>
          </p:cNvPr>
          <p:cNvPicPr>
            <a:picLocks noChangeAspect="1"/>
          </p:cNvPicPr>
          <p:nvPr/>
        </p:nvPicPr>
        <p:blipFill rotWithShape="1">
          <a:blip r:embed="rId4"/>
          <a:srcRect l="18934" t="5131" r="67948" b="2870"/>
          <a:stretch/>
        </p:blipFill>
        <p:spPr>
          <a:xfrm>
            <a:off x="10470952" y="4408735"/>
            <a:ext cx="906294" cy="1787669"/>
          </a:xfrm>
          <a:prstGeom prst="rect">
            <a:avLst/>
          </a:prstGeom>
        </p:spPr>
      </p:pic>
    </p:spTree>
    <p:extLst>
      <p:ext uri="{BB962C8B-B14F-4D97-AF65-F5344CB8AC3E}">
        <p14:creationId xmlns:p14="http://schemas.microsoft.com/office/powerpoint/2010/main" val="40442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C27A07-9938-49BD-9F42-6B8E8AB3FEEB}"/>
              </a:ext>
            </a:extLst>
          </p:cNvPr>
          <p:cNvSpPr>
            <a:spLocks noGrp="1"/>
          </p:cNvSpPr>
          <p:nvPr>
            <p:ph type="ctrTitle"/>
          </p:nvPr>
        </p:nvSpPr>
        <p:spPr/>
        <p:txBody>
          <a:bodyPr>
            <a:normAutofit/>
          </a:bodyPr>
          <a:lstStyle/>
          <a:p>
            <a:pPr rtl="0"/>
            <a:r>
              <a:rPr lang="nl-NL" sz="4000"/>
              <a:t>Persoonlijke detectiemiddelen</a:t>
            </a:r>
          </a:p>
        </p:txBody>
      </p:sp>
      <p:pic>
        <p:nvPicPr>
          <p:cNvPr id="4" name="Picture 2">
            <a:extLst>
              <a:ext uri="{FF2B5EF4-FFF2-40B4-BE49-F238E27FC236}">
                <a16:creationId xmlns:a16="http://schemas.microsoft.com/office/drawing/2014/main" id="{97BC3441-5DCA-482D-A1BA-BED3F9352BD6}"/>
              </a:ext>
            </a:extLst>
          </p:cNvPr>
          <p:cNvPicPr>
            <a:picLocks noChangeAspect="1" noChangeArrowheads="1"/>
          </p:cNvPicPr>
          <p:nvPr/>
        </p:nvPicPr>
        <p:blipFill>
          <a:blip r:embed="rId3" cstate="print"/>
          <a:srcRect/>
          <a:stretch>
            <a:fillRect/>
          </a:stretch>
        </p:blipFill>
        <p:spPr bwMode="auto">
          <a:xfrm>
            <a:off x="848433" y="2148873"/>
            <a:ext cx="1223963" cy="2130425"/>
          </a:xfrm>
          <a:prstGeom prst="rect">
            <a:avLst/>
          </a:prstGeom>
          <a:noFill/>
          <a:ln w="9525">
            <a:noFill/>
            <a:miter lim="800000"/>
            <a:headEnd/>
            <a:tailEnd/>
          </a:ln>
        </p:spPr>
      </p:pic>
      <p:pic>
        <p:nvPicPr>
          <p:cNvPr id="5" name="Picture 6" descr="Argos-TPS PB">
            <a:extLst>
              <a:ext uri="{FF2B5EF4-FFF2-40B4-BE49-F238E27FC236}">
                <a16:creationId xmlns:a16="http://schemas.microsoft.com/office/drawing/2014/main" id="{4B2DBFCC-C7C4-4F1E-AF5F-E25568B76F1C}"/>
              </a:ext>
            </a:extLst>
          </p:cNvPr>
          <p:cNvPicPr>
            <a:picLocks noChangeAspect="1" noChangeArrowheads="1"/>
          </p:cNvPicPr>
          <p:nvPr/>
        </p:nvPicPr>
        <p:blipFill>
          <a:blip r:embed="rId4" cstate="print"/>
          <a:srcRect/>
          <a:stretch>
            <a:fillRect/>
          </a:stretch>
        </p:blipFill>
        <p:spPr bwMode="auto">
          <a:xfrm>
            <a:off x="10193117" y="3163477"/>
            <a:ext cx="1314450" cy="1970088"/>
          </a:xfrm>
          <a:prstGeom prst="rect">
            <a:avLst/>
          </a:prstGeom>
          <a:noFill/>
          <a:ln w="9525">
            <a:noFill/>
            <a:miter lim="800000"/>
            <a:headEnd/>
            <a:tailEnd/>
          </a:ln>
        </p:spPr>
      </p:pic>
      <p:sp>
        <p:nvSpPr>
          <p:cNvPr id="6" name="ZoneTexte 17">
            <a:extLst>
              <a:ext uri="{FF2B5EF4-FFF2-40B4-BE49-F238E27FC236}">
                <a16:creationId xmlns:a16="http://schemas.microsoft.com/office/drawing/2014/main" id="{099E3A31-7581-4234-B7F9-280441454B02}"/>
              </a:ext>
            </a:extLst>
          </p:cNvPr>
          <p:cNvSpPr txBox="1">
            <a:spLocks noChangeArrowheads="1"/>
          </p:cNvSpPr>
          <p:nvPr/>
        </p:nvSpPr>
        <p:spPr bwMode="auto">
          <a:xfrm>
            <a:off x="1904366" y="2255536"/>
            <a:ext cx="6163870" cy="907941"/>
          </a:xfrm>
          <a:prstGeom prst="rect">
            <a:avLst/>
          </a:prstGeom>
          <a:noFill/>
          <a:ln w="9525">
            <a:noFill/>
            <a:miter lim="800000"/>
            <a:headEnd/>
            <a:tailEnd/>
          </a:ln>
        </p:spPr>
        <p:txBody>
          <a:bodyPr wrap="square">
            <a:spAutoFit/>
          </a:bodyPr>
          <a:lstStyle/>
          <a:p>
            <a:pPr rtl="0"/>
            <a:r>
              <a:rPr lang="nl-NL" sz="1900" b="1">
                <a:solidFill>
                  <a:schemeClr val="tx2"/>
                </a:solidFill>
                <a:latin typeface="DIN Next LT Pro Light" panose="020B0303020203050203" pitchFamily="34" charset="0"/>
              </a:rPr>
              <a:t>Hand- en voetmonitor</a:t>
            </a:r>
          </a:p>
          <a:p>
            <a:pPr rtl="0"/>
            <a:r>
              <a:rPr lang="nl-NL" sz="1700">
                <a:solidFill>
                  <a:schemeClr val="accent1"/>
                </a:solidFill>
                <a:latin typeface="DIN Next LT Pro Light" panose="020B0303020203050203" pitchFamily="34" charset="0"/>
              </a:rPr>
              <a:t>Meting van de besmetting op de handen en voeten</a:t>
            </a:r>
          </a:p>
          <a:p>
            <a:pPr rtl="0"/>
            <a:r>
              <a:rPr lang="nl-NL" sz="1700">
                <a:solidFill>
                  <a:srgbClr val="FF0000"/>
                </a:solidFill>
                <a:latin typeface="DIN Next LT Pro Light" panose="020B0303020203050203" pitchFamily="34" charset="0"/>
              </a:rPr>
              <a:t>Verplichte controle bij het verlaten van de gecontroleerde zone</a:t>
            </a:r>
          </a:p>
        </p:txBody>
      </p:sp>
      <p:sp>
        <p:nvSpPr>
          <p:cNvPr id="7" name="ZoneTexte 22">
            <a:extLst>
              <a:ext uri="{FF2B5EF4-FFF2-40B4-BE49-F238E27FC236}">
                <a16:creationId xmlns:a16="http://schemas.microsoft.com/office/drawing/2014/main" id="{A2CEB852-9A3D-4564-9AE4-E6A6A0B7371F}"/>
              </a:ext>
            </a:extLst>
          </p:cNvPr>
          <p:cNvSpPr txBox="1">
            <a:spLocks noChangeArrowheads="1"/>
          </p:cNvSpPr>
          <p:nvPr/>
        </p:nvSpPr>
        <p:spPr bwMode="auto">
          <a:xfrm>
            <a:off x="3693029" y="3694523"/>
            <a:ext cx="6355790" cy="1169551"/>
          </a:xfrm>
          <a:prstGeom prst="rect">
            <a:avLst/>
          </a:prstGeom>
          <a:noFill/>
          <a:ln w="9525">
            <a:noFill/>
            <a:miter lim="800000"/>
            <a:headEnd/>
            <a:tailEnd/>
          </a:ln>
        </p:spPr>
        <p:txBody>
          <a:bodyPr wrap="square">
            <a:spAutoFit/>
          </a:bodyPr>
          <a:lstStyle/>
          <a:p>
            <a:pPr algn="r" rtl="0"/>
            <a:r>
              <a:rPr lang="nl-NL" sz="1900" b="1">
                <a:solidFill>
                  <a:schemeClr val="tx2"/>
                </a:solidFill>
                <a:latin typeface="DIN Next LT Pro Light" panose="020B0303020203050203" pitchFamily="34" charset="0"/>
              </a:rPr>
              <a:t>Meetpoort</a:t>
            </a:r>
          </a:p>
          <a:p>
            <a:pPr algn="r" rtl="0"/>
            <a:r>
              <a:rPr lang="nl-NL" sz="1700">
                <a:solidFill>
                  <a:schemeClr val="accent1"/>
                </a:solidFill>
                <a:latin typeface="DIN Next LT Pro Light" panose="020B0303020203050203" pitchFamily="34" charset="0"/>
              </a:rPr>
              <a:t>Meting van de besmetting op het hele lichaam</a:t>
            </a:r>
          </a:p>
          <a:p>
            <a:pPr algn="r" rtl="0"/>
            <a:r>
              <a:rPr lang="nl-NL" sz="1700">
                <a:solidFill>
                  <a:srgbClr val="FF0000"/>
                </a:solidFill>
                <a:latin typeface="DIN Next LT Pro Light" panose="020B0303020203050203" pitchFamily="34" charset="0"/>
              </a:rPr>
              <a:t>Verplichte controle bij het verlaten van de gecontroleerde zone</a:t>
            </a:r>
          </a:p>
          <a:p>
            <a:pPr algn="r" rtl="0"/>
            <a:r>
              <a:rPr lang="nl-NL" sz="1700">
                <a:solidFill>
                  <a:srgbClr val="FF0000"/>
                </a:solidFill>
                <a:latin typeface="DIN Next LT Pro Light" panose="020B0303020203050203" pitchFamily="34" charset="0"/>
              </a:rPr>
              <a:t>Bij besmetting: bellen naar 9333</a:t>
            </a:r>
          </a:p>
        </p:txBody>
      </p:sp>
      <p:pic>
        <p:nvPicPr>
          <p:cNvPr id="8" name="Picture 21">
            <a:extLst>
              <a:ext uri="{FF2B5EF4-FFF2-40B4-BE49-F238E27FC236}">
                <a16:creationId xmlns:a16="http://schemas.microsoft.com/office/drawing/2014/main" id="{60AEC111-106D-4230-949A-6AF1A84609EE}"/>
              </a:ext>
            </a:extLst>
          </p:cNvPr>
          <p:cNvPicPr>
            <a:picLocks noChangeAspect="1" noChangeArrowheads="1"/>
          </p:cNvPicPr>
          <p:nvPr/>
        </p:nvPicPr>
        <p:blipFill>
          <a:blip r:embed="rId5" cstate="print"/>
          <a:srcRect/>
          <a:stretch>
            <a:fillRect/>
          </a:stretch>
        </p:blipFill>
        <p:spPr bwMode="auto">
          <a:xfrm>
            <a:off x="843162" y="4798344"/>
            <a:ext cx="1143000" cy="1720850"/>
          </a:xfrm>
          <a:prstGeom prst="rect">
            <a:avLst/>
          </a:prstGeom>
          <a:noFill/>
          <a:ln w="9525">
            <a:noFill/>
            <a:miter lim="800000"/>
            <a:headEnd/>
            <a:tailEnd/>
          </a:ln>
        </p:spPr>
      </p:pic>
      <p:sp>
        <p:nvSpPr>
          <p:cNvPr id="9" name="ZoneTexte 13">
            <a:extLst>
              <a:ext uri="{FF2B5EF4-FFF2-40B4-BE49-F238E27FC236}">
                <a16:creationId xmlns:a16="http://schemas.microsoft.com/office/drawing/2014/main" id="{F429C4C2-E75A-4801-9A0D-350BABC06FF9}"/>
              </a:ext>
            </a:extLst>
          </p:cNvPr>
          <p:cNvSpPr txBox="1">
            <a:spLocks noChangeArrowheads="1"/>
          </p:cNvSpPr>
          <p:nvPr/>
        </p:nvSpPr>
        <p:spPr bwMode="auto">
          <a:xfrm>
            <a:off x="2141035" y="5380421"/>
            <a:ext cx="5163408" cy="1169551"/>
          </a:xfrm>
          <a:prstGeom prst="rect">
            <a:avLst/>
          </a:prstGeom>
          <a:noFill/>
          <a:ln w="9525">
            <a:noFill/>
            <a:miter lim="800000"/>
            <a:headEnd/>
            <a:tailEnd/>
          </a:ln>
        </p:spPr>
        <p:txBody>
          <a:bodyPr wrap="square">
            <a:spAutoFit/>
          </a:bodyPr>
          <a:lstStyle/>
          <a:p>
            <a:pPr rtl="0"/>
            <a:r>
              <a:rPr lang="nl-NL" sz="1900" b="1">
                <a:solidFill>
                  <a:schemeClr val="tx2"/>
                </a:solidFill>
                <a:latin typeface="DIN Next LT Pro Light" panose="020B0303020203050203" pitchFamily="34" charset="0"/>
              </a:rPr>
              <a:t>Antropogammameter</a:t>
            </a:r>
          </a:p>
          <a:p>
            <a:pPr rtl="0"/>
            <a:r>
              <a:rPr lang="nl-NL" sz="1700">
                <a:solidFill>
                  <a:schemeClr val="accent1"/>
                </a:solidFill>
                <a:latin typeface="DIN Next LT Pro Light" panose="020B0303020203050203" pitchFamily="34" charset="0"/>
              </a:rPr>
              <a:t>Voor het opsporen van een eventuele inwendige besmetting door isotopen die gammastralen uitzenden</a:t>
            </a:r>
          </a:p>
          <a:p>
            <a:pPr rtl="0"/>
            <a:r>
              <a:rPr lang="nl-NL" sz="1700">
                <a:solidFill>
                  <a:schemeClr val="tx2"/>
                </a:solidFill>
                <a:latin typeface="DIN Next LT Pro Light" panose="020B0303020203050203" pitchFamily="34" charset="0"/>
              </a:rPr>
              <a:t>Beschikbaar op de medische dienst</a:t>
            </a:r>
          </a:p>
        </p:txBody>
      </p:sp>
    </p:spTree>
    <p:extLst>
      <p:ext uri="{BB962C8B-B14F-4D97-AF65-F5344CB8AC3E}">
        <p14:creationId xmlns:p14="http://schemas.microsoft.com/office/powerpoint/2010/main" val="263695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14A2A-904F-4AEC-A831-B0E4670555AC}"/>
              </a:ext>
            </a:extLst>
          </p:cNvPr>
          <p:cNvSpPr>
            <a:spLocks noGrp="1"/>
          </p:cNvSpPr>
          <p:nvPr>
            <p:ph type="ctrTitle"/>
          </p:nvPr>
        </p:nvSpPr>
        <p:spPr/>
        <p:txBody>
          <a:bodyPr>
            <a:normAutofit/>
          </a:bodyPr>
          <a:lstStyle/>
          <a:p>
            <a:pPr rtl="0"/>
            <a:r>
              <a:rPr lang="nl-NL" sz="4000"/>
              <a:t>Collectieve detectiemiddelen</a:t>
            </a:r>
          </a:p>
        </p:txBody>
      </p:sp>
      <p:pic>
        <p:nvPicPr>
          <p:cNvPr id="4" name="Picture 7">
            <a:extLst>
              <a:ext uri="{FF2B5EF4-FFF2-40B4-BE49-F238E27FC236}">
                <a16:creationId xmlns:a16="http://schemas.microsoft.com/office/drawing/2014/main" id="{C08E19C3-FCD0-4BDE-B450-581A732658E8}"/>
              </a:ext>
            </a:extLst>
          </p:cNvPr>
          <p:cNvPicPr>
            <a:picLocks noChangeAspect="1" noChangeArrowheads="1"/>
          </p:cNvPicPr>
          <p:nvPr/>
        </p:nvPicPr>
        <p:blipFill>
          <a:blip r:embed="rId3" cstate="print"/>
          <a:srcRect/>
          <a:stretch>
            <a:fillRect/>
          </a:stretch>
        </p:blipFill>
        <p:spPr bwMode="auto">
          <a:xfrm>
            <a:off x="900295" y="2030248"/>
            <a:ext cx="838200" cy="1485900"/>
          </a:xfrm>
          <a:prstGeom prst="rect">
            <a:avLst/>
          </a:prstGeom>
          <a:noFill/>
          <a:ln w="9525">
            <a:noFill/>
            <a:miter lim="800000"/>
            <a:headEnd/>
            <a:tailEnd/>
          </a:ln>
        </p:spPr>
      </p:pic>
      <p:sp>
        <p:nvSpPr>
          <p:cNvPr id="5" name="ZoneTexte 21">
            <a:extLst>
              <a:ext uri="{FF2B5EF4-FFF2-40B4-BE49-F238E27FC236}">
                <a16:creationId xmlns:a16="http://schemas.microsoft.com/office/drawing/2014/main" id="{884580DB-82AA-4F10-A284-D56E151F1530}"/>
              </a:ext>
            </a:extLst>
          </p:cNvPr>
          <p:cNvSpPr txBox="1">
            <a:spLocks noChangeArrowheads="1"/>
          </p:cNvSpPr>
          <p:nvPr/>
        </p:nvSpPr>
        <p:spPr bwMode="auto">
          <a:xfrm>
            <a:off x="2047604" y="3791382"/>
            <a:ext cx="8405901" cy="1431161"/>
          </a:xfrm>
          <a:prstGeom prst="rect">
            <a:avLst/>
          </a:prstGeom>
          <a:noFill/>
          <a:ln w="9525">
            <a:noFill/>
            <a:miter lim="800000"/>
            <a:headEnd/>
            <a:tailEnd/>
          </a:ln>
        </p:spPr>
        <p:txBody>
          <a:bodyPr wrap="square">
            <a:spAutoFit/>
          </a:bodyPr>
          <a:lstStyle/>
          <a:p>
            <a:pPr algn="r" rtl="0"/>
            <a:r>
              <a:rPr lang="nl-NL" sz="1900" b="1">
                <a:solidFill>
                  <a:schemeClr val="tx2"/>
                </a:solidFill>
                <a:latin typeface="DIN Next LT Pro Light" panose="020B0303020203050203" pitchFamily="34" charset="0"/>
              </a:rPr>
              <a:t>iCAM</a:t>
            </a:r>
          </a:p>
          <a:p>
            <a:pPr algn="r" rtl="0"/>
            <a:r>
              <a:rPr lang="nl-NL" sz="1700">
                <a:solidFill>
                  <a:schemeClr val="accent1"/>
                </a:solidFill>
                <a:latin typeface="DIN Next LT Pro Light" panose="020B0303020203050203" pitchFamily="34" charset="0"/>
              </a:rPr>
              <a:t>Meet de luchtvervuiling (meet zwevende deeltjes in de lucht) </a:t>
            </a:r>
          </a:p>
          <a:p>
            <a:pPr algn="r" rtl="0"/>
            <a:r>
              <a:rPr lang="nl-NL" sz="1700">
                <a:solidFill>
                  <a:schemeClr val="accent1"/>
                </a:solidFill>
                <a:latin typeface="DIN Next LT Pro Light" panose="020B0303020203050203" pitchFamily="34" charset="0"/>
              </a:rPr>
              <a:t>(Meet jodium en zeldzame gassen afhankelijk van de locatie)</a:t>
            </a:r>
          </a:p>
          <a:p>
            <a:pPr algn="r" rtl="0"/>
            <a:r>
              <a:rPr lang="nl-NL" sz="1700">
                <a:solidFill>
                  <a:schemeClr val="accent1"/>
                </a:solidFill>
                <a:latin typeface="DIN Next LT Pro Light" panose="020B0303020203050203" pitchFamily="34" charset="0"/>
              </a:rPr>
              <a:t>Zendt visuele en geluidswaarschuwingen uit</a:t>
            </a:r>
          </a:p>
          <a:p>
            <a:pPr algn="r" rtl="0"/>
            <a:r>
              <a:rPr lang="nl-NL" sz="1700">
                <a:solidFill>
                  <a:srgbClr val="FF0000"/>
                </a:solidFill>
                <a:latin typeface="DIN Next LT Pro Light" panose="020B0303020203050203" pitchFamily="34" charset="0"/>
              </a:rPr>
              <a:t>Bij een waarschuwingssignaal:</a:t>
            </a:r>
            <a:r>
              <a:rPr lang="nl-NL" sz="1700">
                <a:latin typeface="DIN Next LT Pro Light" panose="020B0303020203050203" pitchFamily="34" charset="0"/>
              </a:rPr>
              <a:t> veilig stellen van het proces en ontruiming van het laboratorium + bellen naar 9333</a:t>
            </a:r>
          </a:p>
        </p:txBody>
      </p:sp>
      <p:sp>
        <p:nvSpPr>
          <p:cNvPr id="6" name="ZoneTexte 15">
            <a:extLst>
              <a:ext uri="{FF2B5EF4-FFF2-40B4-BE49-F238E27FC236}">
                <a16:creationId xmlns:a16="http://schemas.microsoft.com/office/drawing/2014/main" id="{0BBC6BE5-1EFC-44A5-BA86-2D13F07B18B6}"/>
              </a:ext>
            </a:extLst>
          </p:cNvPr>
          <p:cNvSpPr txBox="1">
            <a:spLocks noChangeArrowheads="1"/>
          </p:cNvSpPr>
          <p:nvPr/>
        </p:nvSpPr>
        <p:spPr bwMode="auto">
          <a:xfrm>
            <a:off x="1842530" y="2188423"/>
            <a:ext cx="8610975" cy="1169551"/>
          </a:xfrm>
          <a:prstGeom prst="rect">
            <a:avLst/>
          </a:prstGeom>
          <a:noFill/>
          <a:ln w="9525">
            <a:noFill/>
            <a:miter lim="800000"/>
            <a:headEnd/>
            <a:tailEnd/>
          </a:ln>
        </p:spPr>
        <p:txBody>
          <a:bodyPr wrap="square">
            <a:spAutoFit/>
          </a:bodyPr>
          <a:lstStyle/>
          <a:p>
            <a:pPr rtl="0"/>
            <a:r>
              <a:rPr lang="nl-NL" sz="1900" b="1">
                <a:solidFill>
                  <a:schemeClr val="tx2"/>
                </a:solidFill>
                <a:latin typeface="DIN Next LT Pro Light" panose="020B0303020203050203" pitchFamily="34" charset="0"/>
              </a:rPr>
              <a:t>G64</a:t>
            </a:r>
          </a:p>
          <a:p>
            <a:pPr rtl="0"/>
            <a:r>
              <a:rPr lang="nl-NL" sz="1700">
                <a:solidFill>
                  <a:schemeClr val="accent1"/>
                </a:solidFill>
                <a:latin typeface="DIN Next LT Pro Light" panose="020B0303020203050203" pitchFamily="34" charset="0"/>
              </a:rPr>
              <a:t>Meet het dosisdebiet [µSv/u] in het lokaal</a:t>
            </a:r>
          </a:p>
          <a:p>
            <a:pPr rtl="0"/>
            <a:r>
              <a:rPr lang="nl-NL" sz="1700">
                <a:solidFill>
                  <a:schemeClr val="accent1"/>
                </a:solidFill>
                <a:latin typeface="DIN Next LT Pro Light" panose="020B0303020203050203" pitchFamily="34" charset="0"/>
              </a:rPr>
              <a:t>Zendt visuele en geluidswaarschuwingen uit</a:t>
            </a:r>
          </a:p>
          <a:p>
            <a:pPr rtl="0"/>
            <a:r>
              <a:rPr lang="nl-NL" sz="1700">
                <a:solidFill>
                  <a:srgbClr val="FF0000"/>
                </a:solidFill>
                <a:latin typeface="DIN Next LT Pro Light" panose="020B0303020203050203" pitchFamily="34" charset="0"/>
              </a:rPr>
              <a:t>Bij een waarschuwingssignaal:</a:t>
            </a:r>
            <a:r>
              <a:rPr lang="nl-NL" sz="1700">
                <a:latin typeface="DIN Next LT Pro Light" panose="020B0303020203050203" pitchFamily="34" charset="0"/>
              </a:rPr>
              <a:t> veilig stellen van het proces en ontruiming van het laboratorium + bellen naar 9333</a:t>
            </a:r>
          </a:p>
        </p:txBody>
      </p:sp>
      <p:pic>
        <p:nvPicPr>
          <p:cNvPr id="7" name="Picture 4" descr="http://www.engineerdir.com/images/thumb/b7feabb25286757cb1165c6ee2dcd26c.jpg">
            <a:extLst>
              <a:ext uri="{FF2B5EF4-FFF2-40B4-BE49-F238E27FC236}">
                <a16:creationId xmlns:a16="http://schemas.microsoft.com/office/drawing/2014/main" id="{7814E44F-0E59-4BB0-8BE1-9616019AB1E4}"/>
              </a:ext>
            </a:extLst>
          </p:cNvPr>
          <p:cNvPicPr>
            <a:picLocks noChangeAspect="1" noChangeArrowheads="1"/>
          </p:cNvPicPr>
          <p:nvPr/>
        </p:nvPicPr>
        <p:blipFill>
          <a:blip r:embed="rId4" cstate="print"/>
          <a:srcRect/>
          <a:stretch>
            <a:fillRect/>
          </a:stretch>
        </p:blipFill>
        <p:spPr bwMode="auto">
          <a:xfrm>
            <a:off x="10575558" y="3791382"/>
            <a:ext cx="801688" cy="1408112"/>
          </a:xfrm>
          <a:prstGeom prst="rect">
            <a:avLst/>
          </a:prstGeom>
          <a:noFill/>
          <a:ln w="9525">
            <a:noFill/>
            <a:miter lim="800000"/>
            <a:headEnd/>
            <a:tailEnd/>
          </a:ln>
        </p:spPr>
      </p:pic>
      <p:sp>
        <p:nvSpPr>
          <p:cNvPr id="8" name="ZoneTexte 21">
            <a:extLst>
              <a:ext uri="{FF2B5EF4-FFF2-40B4-BE49-F238E27FC236}">
                <a16:creationId xmlns:a16="http://schemas.microsoft.com/office/drawing/2014/main" id="{E50582E8-5D5C-4D07-A8A8-3E4F0963C8AA}"/>
              </a:ext>
            </a:extLst>
          </p:cNvPr>
          <p:cNvSpPr txBox="1">
            <a:spLocks noChangeArrowheads="1"/>
          </p:cNvSpPr>
          <p:nvPr/>
        </p:nvSpPr>
        <p:spPr bwMode="auto">
          <a:xfrm>
            <a:off x="1842530" y="5507197"/>
            <a:ext cx="8525435" cy="1169551"/>
          </a:xfrm>
          <a:prstGeom prst="rect">
            <a:avLst/>
          </a:prstGeom>
          <a:noFill/>
          <a:ln w="9525">
            <a:noFill/>
            <a:miter lim="800000"/>
            <a:headEnd/>
            <a:tailEnd/>
          </a:ln>
        </p:spPr>
        <p:txBody>
          <a:bodyPr wrap="square">
            <a:spAutoFit/>
          </a:bodyPr>
          <a:lstStyle/>
          <a:p>
            <a:pPr rtl="0"/>
            <a:r>
              <a:rPr lang="nl-NL" sz="1900" b="1">
                <a:solidFill>
                  <a:schemeClr val="tx2"/>
                </a:solidFill>
                <a:latin typeface="DIN Next LT Pro Light" panose="020B0303020203050203" pitchFamily="34" charset="0"/>
              </a:rPr>
              <a:t>B-ionix</a:t>
            </a:r>
          </a:p>
          <a:p>
            <a:pPr rtl="0"/>
            <a:r>
              <a:rPr lang="nl-NL" sz="1700">
                <a:solidFill>
                  <a:schemeClr val="accent1"/>
                </a:solidFill>
                <a:latin typeface="DIN Next LT Pro Light" panose="020B0303020203050203" pitchFamily="34" charset="0"/>
              </a:rPr>
              <a:t>Meet de luchtvervuiling (meet radioactieve edelgassen) </a:t>
            </a:r>
          </a:p>
          <a:p>
            <a:pPr rtl="0"/>
            <a:r>
              <a:rPr lang="nl-NL" sz="1700">
                <a:solidFill>
                  <a:schemeClr val="accent1"/>
                </a:solidFill>
                <a:latin typeface="DIN Next LT Pro Light" panose="020B0303020203050203" pitchFamily="34" charset="0"/>
              </a:rPr>
              <a:t>Zendt radiologische visuele en geluidswaarschuwingen uit</a:t>
            </a:r>
          </a:p>
          <a:p>
            <a:pPr rtl="0"/>
            <a:r>
              <a:rPr lang="nl-NL" sz="1700">
                <a:solidFill>
                  <a:srgbClr val="FF0000"/>
                </a:solidFill>
                <a:latin typeface="DIN Next LT Pro Light" panose="020B0303020203050203" pitchFamily="34" charset="0"/>
              </a:rPr>
              <a:t>Bij een waarschuwingssignaal:</a:t>
            </a:r>
            <a:r>
              <a:rPr lang="nl-NL" sz="1700">
                <a:latin typeface="DIN Next LT Pro Light" panose="020B0303020203050203" pitchFamily="34" charset="0"/>
              </a:rPr>
              <a:t> veilig stellen van het proces en ontruiming van het laboratorium + bellen naar 9333</a:t>
            </a:r>
          </a:p>
        </p:txBody>
      </p:sp>
      <p:pic>
        <p:nvPicPr>
          <p:cNvPr id="9" name="Image 8">
            <a:extLst>
              <a:ext uri="{FF2B5EF4-FFF2-40B4-BE49-F238E27FC236}">
                <a16:creationId xmlns:a16="http://schemas.microsoft.com/office/drawing/2014/main" id="{1303F739-2793-4029-A862-C6057BCB2D99}"/>
              </a:ext>
            </a:extLst>
          </p:cNvPr>
          <p:cNvPicPr>
            <a:picLocks noChangeAspect="1"/>
          </p:cNvPicPr>
          <p:nvPr/>
        </p:nvPicPr>
        <p:blipFill rotWithShape="1">
          <a:blip r:embed="rId5"/>
          <a:srcRect l="36299" t="18310" r="58704" b="67423"/>
          <a:stretch/>
        </p:blipFill>
        <p:spPr>
          <a:xfrm>
            <a:off x="399373" y="5554293"/>
            <a:ext cx="1339122" cy="1075357"/>
          </a:xfrm>
          <a:prstGeom prst="rect">
            <a:avLst/>
          </a:prstGeom>
        </p:spPr>
      </p:pic>
    </p:spTree>
    <p:extLst>
      <p:ext uri="{BB962C8B-B14F-4D97-AF65-F5344CB8AC3E}">
        <p14:creationId xmlns:p14="http://schemas.microsoft.com/office/powerpoint/2010/main" val="343190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14A2A-904F-4AEC-A831-B0E4670555AC}"/>
              </a:ext>
            </a:extLst>
          </p:cNvPr>
          <p:cNvSpPr>
            <a:spLocks noGrp="1"/>
          </p:cNvSpPr>
          <p:nvPr>
            <p:ph type="ctrTitle"/>
          </p:nvPr>
        </p:nvSpPr>
        <p:spPr/>
        <p:txBody>
          <a:bodyPr>
            <a:normAutofit/>
          </a:bodyPr>
          <a:lstStyle/>
          <a:p>
            <a:pPr rtl="0"/>
            <a:r>
              <a:rPr lang="nl-NL" sz="4000">
                <a:solidFill>
                  <a:schemeClr val="folHlink"/>
                </a:solidFill>
              </a:rPr>
              <a:t>Waarschuwingssignalen</a:t>
            </a:r>
          </a:p>
        </p:txBody>
      </p:sp>
      <p:sp>
        <p:nvSpPr>
          <p:cNvPr id="3" name="Espace réservé du texte 2">
            <a:extLst>
              <a:ext uri="{FF2B5EF4-FFF2-40B4-BE49-F238E27FC236}">
                <a16:creationId xmlns:a16="http://schemas.microsoft.com/office/drawing/2014/main" id="{C43A3552-FF6D-4834-AC6D-E857A9F60FC7}"/>
              </a:ext>
            </a:extLst>
          </p:cNvPr>
          <p:cNvSpPr>
            <a:spLocks noGrp="1"/>
          </p:cNvSpPr>
          <p:nvPr>
            <p:ph type="body" sz="quarter" idx="10"/>
          </p:nvPr>
        </p:nvSpPr>
        <p:spPr/>
        <p:txBody>
          <a:bodyPr/>
          <a:lstStyle/>
          <a:p>
            <a:pPr marL="0" indent="0" rtl="0">
              <a:buNone/>
            </a:pPr>
            <a:r>
              <a:rPr lang="nl-NL" sz="1900" b="1">
                <a:solidFill>
                  <a:schemeClr val="accent1"/>
                </a:solidFill>
              </a:rPr>
              <a:t>Waarschuwing voor ioniserende straling</a:t>
            </a:r>
          </a:p>
          <a:p>
            <a:pPr rtl="0"/>
            <a:r>
              <a:rPr lang="nl-NL" sz="1900"/>
              <a:t>Dit waarschuwingsteken bevindt zich: </a:t>
            </a:r>
          </a:p>
          <a:p>
            <a:pPr lvl="1" rtl="0">
              <a:spcBef>
                <a:spcPts val="0"/>
              </a:spcBef>
            </a:pPr>
            <a:r>
              <a:rPr lang="nl-NL" sz="1600"/>
              <a:t>aan elke ingang van de gecontroleerde zone</a:t>
            </a:r>
          </a:p>
          <a:p>
            <a:pPr lvl="1" rtl="0">
              <a:spcBef>
                <a:spcPts val="0"/>
              </a:spcBef>
            </a:pPr>
            <a:r>
              <a:rPr lang="nl-NL" sz="1600"/>
              <a:t>op de deuren van de lokalen waar radioactieve stoffen zijn opgeslagen </a:t>
            </a:r>
          </a:p>
          <a:p>
            <a:pPr lvl="1" rtl="0">
              <a:spcBef>
                <a:spcPts val="0"/>
              </a:spcBef>
            </a:pPr>
            <a:r>
              <a:rPr lang="nl-NL" sz="1600"/>
              <a:t>op de recipiënten met radioactieve stoffen </a:t>
            </a:r>
          </a:p>
          <a:p>
            <a:pPr lvl="1" rtl="0">
              <a:spcBef>
                <a:spcPts val="0"/>
              </a:spcBef>
            </a:pPr>
            <a:r>
              <a:rPr lang="nl-NL" sz="1600"/>
              <a:t>op alle besmette voorwerpen </a:t>
            </a:r>
          </a:p>
          <a:p>
            <a:pPr marL="0" indent="0">
              <a:buNone/>
            </a:pPr>
            <a:endParaRPr lang="fr-BE" dirty="0"/>
          </a:p>
        </p:txBody>
      </p:sp>
      <p:pic>
        <p:nvPicPr>
          <p:cNvPr id="4" name="Picture 2" descr="http://img.scoop.it/Ly76odvrN7vTdqrnnz4J4zl72eJkfbmt4t8yenImKBVaiQDB_Rd1H6kmuBWtceBJ">
            <a:extLst>
              <a:ext uri="{FF2B5EF4-FFF2-40B4-BE49-F238E27FC236}">
                <a16:creationId xmlns:a16="http://schemas.microsoft.com/office/drawing/2014/main" id="{7F7DEF8D-D49C-4CC8-A751-61BD903ABB8A}"/>
              </a:ext>
            </a:extLst>
          </p:cNvPr>
          <p:cNvPicPr>
            <a:picLocks noChangeAspect="1" noChangeArrowheads="1"/>
          </p:cNvPicPr>
          <p:nvPr/>
        </p:nvPicPr>
        <p:blipFill>
          <a:blip r:embed="rId3" cstate="print"/>
          <a:srcRect/>
          <a:stretch>
            <a:fillRect/>
          </a:stretch>
        </p:blipFill>
        <p:spPr bwMode="auto">
          <a:xfrm>
            <a:off x="9460673" y="2167926"/>
            <a:ext cx="2047875" cy="1638300"/>
          </a:xfrm>
          <a:prstGeom prst="rect">
            <a:avLst/>
          </a:prstGeom>
          <a:noFill/>
          <a:ln w="9525">
            <a:noFill/>
            <a:miter lim="800000"/>
            <a:headEnd/>
            <a:tailEnd/>
          </a:ln>
        </p:spPr>
      </p:pic>
      <p:pic>
        <p:nvPicPr>
          <p:cNvPr id="5" name="Image 4">
            <a:extLst>
              <a:ext uri="{FF2B5EF4-FFF2-40B4-BE49-F238E27FC236}">
                <a16:creationId xmlns:a16="http://schemas.microsoft.com/office/drawing/2014/main" id="{9F41A8CA-7E65-4C15-9B11-4D9B9EB5E317}"/>
              </a:ext>
            </a:extLst>
          </p:cNvPr>
          <p:cNvPicPr>
            <a:picLocks noChangeAspect="1"/>
          </p:cNvPicPr>
          <p:nvPr/>
        </p:nvPicPr>
        <p:blipFill rotWithShape="1">
          <a:blip r:embed="rId4"/>
          <a:srcRect l="36299" t="18310" r="58704" b="67423"/>
          <a:stretch/>
        </p:blipFill>
        <p:spPr>
          <a:xfrm>
            <a:off x="5797541" y="5342794"/>
            <a:ext cx="1262796" cy="1014065"/>
          </a:xfrm>
          <a:prstGeom prst="rect">
            <a:avLst/>
          </a:prstGeom>
        </p:spPr>
      </p:pic>
      <p:pic>
        <p:nvPicPr>
          <p:cNvPr id="6" name="Picture 4" descr="http://www.engineerdir.com/images/thumb/b7feabb25286757cb1165c6ee2dcd26c.jpg">
            <a:extLst>
              <a:ext uri="{FF2B5EF4-FFF2-40B4-BE49-F238E27FC236}">
                <a16:creationId xmlns:a16="http://schemas.microsoft.com/office/drawing/2014/main" id="{28FE3D04-C246-4E06-97B1-0BE1309BB75A}"/>
              </a:ext>
            </a:extLst>
          </p:cNvPr>
          <p:cNvPicPr>
            <a:picLocks noChangeAspect="1" noChangeArrowheads="1"/>
          </p:cNvPicPr>
          <p:nvPr/>
        </p:nvPicPr>
        <p:blipFill>
          <a:blip r:embed="rId5" cstate="print"/>
          <a:srcRect/>
          <a:stretch>
            <a:fillRect/>
          </a:stretch>
        </p:blipFill>
        <p:spPr bwMode="auto">
          <a:xfrm>
            <a:off x="3326781" y="4695092"/>
            <a:ext cx="1106488" cy="1943100"/>
          </a:xfrm>
          <a:prstGeom prst="rect">
            <a:avLst/>
          </a:prstGeom>
          <a:noFill/>
          <a:ln w="9525">
            <a:noFill/>
            <a:miter lim="800000"/>
            <a:headEnd/>
            <a:tailEnd/>
          </a:ln>
        </p:spPr>
      </p:pic>
      <p:pic>
        <p:nvPicPr>
          <p:cNvPr id="7" name="Picture 7">
            <a:extLst>
              <a:ext uri="{FF2B5EF4-FFF2-40B4-BE49-F238E27FC236}">
                <a16:creationId xmlns:a16="http://schemas.microsoft.com/office/drawing/2014/main" id="{BBF864BB-25ED-4C32-A4B6-143A5B54ED8D}"/>
              </a:ext>
            </a:extLst>
          </p:cNvPr>
          <p:cNvPicPr>
            <a:picLocks noChangeAspect="1" noChangeArrowheads="1"/>
          </p:cNvPicPr>
          <p:nvPr/>
        </p:nvPicPr>
        <p:blipFill>
          <a:blip r:embed="rId6" cstate="print"/>
          <a:srcRect/>
          <a:stretch>
            <a:fillRect/>
          </a:stretch>
        </p:blipFill>
        <p:spPr bwMode="auto">
          <a:xfrm>
            <a:off x="8448057" y="4618892"/>
            <a:ext cx="1203325" cy="2133600"/>
          </a:xfrm>
          <a:prstGeom prst="rect">
            <a:avLst/>
          </a:prstGeom>
          <a:noFill/>
          <a:ln w="9525">
            <a:noFill/>
            <a:miter lim="800000"/>
            <a:headEnd/>
            <a:tailEnd/>
          </a:ln>
        </p:spPr>
      </p:pic>
      <p:sp>
        <p:nvSpPr>
          <p:cNvPr id="8" name="Text Box 5">
            <a:extLst>
              <a:ext uri="{FF2B5EF4-FFF2-40B4-BE49-F238E27FC236}">
                <a16:creationId xmlns:a16="http://schemas.microsoft.com/office/drawing/2014/main" id="{FFA003E6-23E0-4A9F-9E01-D6A575EA1383}"/>
              </a:ext>
            </a:extLst>
          </p:cNvPr>
          <p:cNvSpPr txBox="1">
            <a:spLocks noChangeArrowheads="1"/>
          </p:cNvSpPr>
          <p:nvPr/>
        </p:nvSpPr>
        <p:spPr bwMode="auto">
          <a:xfrm>
            <a:off x="5079381" y="4182331"/>
            <a:ext cx="2667000" cy="847725"/>
          </a:xfrm>
          <a:prstGeom prst="rect">
            <a:avLst/>
          </a:prstGeom>
          <a:noFill/>
          <a:ln w="12700">
            <a:solidFill>
              <a:srgbClr val="B4BD10"/>
            </a:solidFill>
            <a:prstDash val="dash"/>
            <a:miter lim="800000"/>
            <a:headEnd/>
            <a:tailEnd/>
          </a:ln>
        </p:spPr>
        <p:txBody>
          <a:bodyPr>
            <a:spAutoFit/>
          </a:bodyPr>
          <a:lstStyle/>
          <a:p>
            <a:pPr algn="ctr" rtl="0" eaLnBrk="0" hangingPunct="0">
              <a:spcBef>
                <a:spcPct val="50000"/>
              </a:spcBef>
            </a:pPr>
            <a:r>
              <a:rPr lang="nl-NL" sz="1400">
                <a:solidFill>
                  <a:srgbClr val="FF0000"/>
                </a:solidFill>
                <a:latin typeface="DIN Next LT Pro Light" panose="020B0303020203050203" pitchFamily="34" charset="0"/>
                <a:cs typeface="Times New Roman" pitchFamily="18" charset="0"/>
              </a:rPr>
              <a:t>rood flashlicht + geluidsalarm: </a:t>
            </a:r>
            <a:r>
              <a:rPr lang="nl-NL" sz="1400">
                <a:latin typeface="DIN Next LT Pro Light" panose="020B0303020203050203" pitchFamily="34" charset="0"/>
                <a:cs typeface="Times New Roman" pitchFamily="18" charset="0"/>
              </a:rPr>
              <a:t>radiologisch alarm</a:t>
            </a:r>
          </a:p>
          <a:p>
            <a:pPr algn="ctr" rtl="0" eaLnBrk="0" hangingPunct="0">
              <a:spcBef>
                <a:spcPct val="50000"/>
              </a:spcBef>
            </a:pPr>
            <a:r>
              <a:rPr lang="nl-NL" sz="1400">
                <a:latin typeface="DIN Next LT Pro Light" panose="020B0303020203050203" pitchFamily="34" charset="0"/>
                <a:cs typeface="Times New Roman" pitchFamily="18" charset="0"/>
                <a:sym typeface="Wingdings" pitchFamily="2" charset="2"/>
              </a:rPr>
              <a:t> ontruiming van het lokaal</a:t>
            </a:r>
          </a:p>
        </p:txBody>
      </p:sp>
      <p:cxnSp>
        <p:nvCxnSpPr>
          <p:cNvPr id="9" name="Connecteur droit avec flèche 22">
            <a:extLst>
              <a:ext uri="{FF2B5EF4-FFF2-40B4-BE49-F238E27FC236}">
                <a16:creationId xmlns:a16="http://schemas.microsoft.com/office/drawing/2014/main" id="{93D5EBC0-D71F-4187-B2A9-9B43527B506B}"/>
              </a:ext>
            </a:extLst>
          </p:cNvPr>
          <p:cNvCxnSpPr>
            <a:cxnSpLocks noChangeShapeType="1"/>
            <a:stCxn id="8" idx="3"/>
          </p:cNvCxnSpPr>
          <p:nvPr/>
        </p:nvCxnSpPr>
        <p:spPr bwMode="auto">
          <a:xfrm>
            <a:off x="7746381" y="4606192"/>
            <a:ext cx="990600" cy="241300"/>
          </a:xfrm>
          <a:prstGeom prst="straightConnector1">
            <a:avLst/>
          </a:prstGeom>
          <a:noFill/>
          <a:ln w="9525" algn="ctr">
            <a:solidFill>
              <a:srgbClr val="B4BD10"/>
            </a:solidFill>
            <a:round/>
            <a:headEnd/>
            <a:tailEnd type="arrow" w="med" len="med"/>
          </a:ln>
        </p:spPr>
      </p:cxnSp>
      <p:cxnSp>
        <p:nvCxnSpPr>
          <p:cNvPr id="10" name="Connecteur droit avec flèche 23">
            <a:extLst>
              <a:ext uri="{FF2B5EF4-FFF2-40B4-BE49-F238E27FC236}">
                <a16:creationId xmlns:a16="http://schemas.microsoft.com/office/drawing/2014/main" id="{0652AC67-0639-45CC-B20D-DF78C64768D9}"/>
              </a:ext>
            </a:extLst>
          </p:cNvPr>
          <p:cNvCxnSpPr>
            <a:cxnSpLocks noChangeShapeType="1"/>
            <a:stCxn id="8" idx="1"/>
          </p:cNvCxnSpPr>
          <p:nvPr/>
        </p:nvCxnSpPr>
        <p:spPr bwMode="auto">
          <a:xfrm flipH="1">
            <a:off x="3631581" y="4606192"/>
            <a:ext cx="1447800" cy="261938"/>
          </a:xfrm>
          <a:prstGeom prst="straightConnector1">
            <a:avLst/>
          </a:prstGeom>
          <a:noFill/>
          <a:ln w="9525" algn="ctr">
            <a:solidFill>
              <a:srgbClr val="B4BD10"/>
            </a:solidFill>
            <a:round/>
            <a:headEnd/>
            <a:tailEnd type="arrow" w="med" len="med"/>
          </a:ln>
        </p:spPr>
      </p:cxnSp>
      <p:cxnSp>
        <p:nvCxnSpPr>
          <p:cNvPr id="11" name="Connecteur droit avec flèche 48">
            <a:extLst>
              <a:ext uri="{FF2B5EF4-FFF2-40B4-BE49-F238E27FC236}">
                <a16:creationId xmlns:a16="http://schemas.microsoft.com/office/drawing/2014/main" id="{81E7E8B6-1C4F-4697-9BEA-6CB02373BF84}"/>
              </a:ext>
            </a:extLst>
          </p:cNvPr>
          <p:cNvCxnSpPr>
            <a:cxnSpLocks noChangeShapeType="1"/>
            <a:stCxn id="8" idx="1"/>
          </p:cNvCxnSpPr>
          <p:nvPr/>
        </p:nvCxnSpPr>
        <p:spPr bwMode="auto">
          <a:xfrm flipH="1">
            <a:off x="3631581" y="4606192"/>
            <a:ext cx="1447800" cy="850900"/>
          </a:xfrm>
          <a:prstGeom prst="straightConnector1">
            <a:avLst/>
          </a:prstGeom>
          <a:noFill/>
          <a:ln w="9525" algn="ctr">
            <a:solidFill>
              <a:srgbClr val="B4BD10"/>
            </a:solidFill>
            <a:round/>
            <a:headEnd/>
            <a:tailEnd type="arrow" w="med" len="med"/>
          </a:ln>
        </p:spPr>
      </p:cxnSp>
    </p:spTree>
    <p:extLst>
      <p:ext uri="{BB962C8B-B14F-4D97-AF65-F5344CB8AC3E}">
        <p14:creationId xmlns:p14="http://schemas.microsoft.com/office/powerpoint/2010/main" val="429278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14A2A-904F-4AEC-A831-B0E4670555AC}"/>
              </a:ext>
            </a:extLst>
          </p:cNvPr>
          <p:cNvSpPr>
            <a:spLocks noGrp="1"/>
          </p:cNvSpPr>
          <p:nvPr>
            <p:ph type="ctrTitle"/>
          </p:nvPr>
        </p:nvSpPr>
        <p:spPr/>
        <p:txBody>
          <a:bodyPr>
            <a:normAutofit fontScale="90000"/>
          </a:bodyPr>
          <a:lstStyle/>
          <a:p>
            <a:pPr rtl="0"/>
            <a:r>
              <a:rPr lang="nl-NL" sz="4000">
                <a:solidFill>
                  <a:schemeClr val="folHlink"/>
                </a:solidFill>
              </a:rPr>
              <a:t>Om een gecontroleerde zone binnen te gaan, moet je...</a:t>
            </a:r>
          </a:p>
        </p:txBody>
      </p:sp>
      <p:sp>
        <p:nvSpPr>
          <p:cNvPr id="3" name="Espace réservé du texte 2">
            <a:extLst>
              <a:ext uri="{FF2B5EF4-FFF2-40B4-BE49-F238E27FC236}">
                <a16:creationId xmlns:a16="http://schemas.microsoft.com/office/drawing/2014/main" id="{C43A3552-FF6D-4834-AC6D-E857A9F60FC7}"/>
              </a:ext>
            </a:extLst>
          </p:cNvPr>
          <p:cNvSpPr>
            <a:spLocks noGrp="1"/>
          </p:cNvSpPr>
          <p:nvPr>
            <p:ph type="body" sz="quarter" idx="10"/>
          </p:nvPr>
        </p:nvSpPr>
        <p:spPr>
          <a:xfrm>
            <a:off x="1004331" y="2321307"/>
            <a:ext cx="10372915" cy="4124097"/>
          </a:xfrm>
        </p:spPr>
        <p:txBody>
          <a:bodyPr>
            <a:normAutofit/>
          </a:bodyPr>
          <a:lstStyle/>
          <a:p>
            <a:pPr rtl="0"/>
            <a:r>
              <a:rPr lang="nl-NL" sz="1900"/>
              <a:t>in het bezit zijn van een identificatiebadge</a:t>
            </a:r>
          </a:p>
          <a:p>
            <a:pPr rtl="0"/>
            <a:r>
              <a:rPr lang="nl-NL" sz="1900"/>
              <a:t>beschikken over een up-to-date medische geschiktheid</a:t>
            </a:r>
          </a:p>
          <a:p>
            <a:pPr rtl="0"/>
            <a:r>
              <a:rPr lang="nl-NL" sz="1900"/>
              <a:t>de wettelijke dosimeter ter hoogte van de borst dragen</a:t>
            </a:r>
          </a:p>
          <a:p>
            <a:pPr rtl="0"/>
            <a:r>
              <a:rPr lang="nl-NL" sz="1900"/>
              <a:t>een elektronische dosimeter activeren (en ter hoogte van de borst dragen)</a:t>
            </a:r>
          </a:p>
          <a:p>
            <a:pPr rtl="0"/>
            <a:r>
              <a:rPr lang="nl-NL" sz="1900"/>
              <a:t>zoneschoenen dragen of overschoenen over de veiligheidsschoenen trekken bij het passeren van de toegangsbank van de zone</a:t>
            </a:r>
          </a:p>
          <a:p>
            <a:pPr rtl="0"/>
            <a:r>
              <a:rPr lang="nl-NL" sz="1900"/>
              <a:t>een schort aantrekken en de dosimeters in de daartoe bestemde zak stoppen</a:t>
            </a:r>
          </a:p>
          <a:p>
            <a:pPr marL="285750" indent="-285750">
              <a:buFont typeface="Arial" panose="020B0604020202020204" pitchFamily="34" charset="0"/>
              <a:buChar char="•"/>
            </a:pPr>
            <a:endParaRPr lang="fr-BE" dirty="0"/>
          </a:p>
          <a:p>
            <a:endParaRPr lang="fr-BE" dirty="0"/>
          </a:p>
        </p:txBody>
      </p:sp>
      <p:pic>
        <p:nvPicPr>
          <p:cNvPr id="7" name="Image 6">
            <a:extLst>
              <a:ext uri="{FF2B5EF4-FFF2-40B4-BE49-F238E27FC236}">
                <a16:creationId xmlns:a16="http://schemas.microsoft.com/office/drawing/2014/main" id="{8897C160-A80D-4F00-8CE4-230B41E0E56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52715" y="5012300"/>
            <a:ext cx="2201832" cy="1649404"/>
          </a:xfrm>
          <a:prstGeom prst="rect">
            <a:avLst/>
          </a:prstGeom>
        </p:spPr>
      </p:pic>
      <p:grpSp>
        <p:nvGrpSpPr>
          <p:cNvPr id="8" name="Groupe 7">
            <a:extLst>
              <a:ext uri="{FF2B5EF4-FFF2-40B4-BE49-F238E27FC236}">
                <a16:creationId xmlns:a16="http://schemas.microsoft.com/office/drawing/2014/main" id="{CEE456A1-5DFF-4CE5-8167-25ECE4D73CC1}"/>
              </a:ext>
            </a:extLst>
          </p:cNvPr>
          <p:cNvGrpSpPr/>
          <p:nvPr/>
        </p:nvGrpSpPr>
        <p:grpSpPr>
          <a:xfrm>
            <a:off x="7745506" y="2120533"/>
            <a:ext cx="1150890" cy="1030847"/>
            <a:chOff x="4212360" y="2321308"/>
            <a:chExt cx="2820153" cy="2432009"/>
          </a:xfrm>
        </p:grpSpPr>
        <p:pic>
          <p:nvPicPr>
            <p:cNvPr id="9" name="Image 8">
              <a:extLst>
                <a:ext uri="{FF2B5EF4-FFF2-40B4-BE49-F238E27FC236}">
                  <a16:creationId xmlns:a16="http://schemas.microsoft.com/office/drawing/2014/main" id="{CCF51F48-0775-428D-91EC-FE5FAABD7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6606">
              <a:off x="5567114" y="2321308"/>
              <a:ext cx="1465399" cy="2348395"/>
            </a:xfrm>
            <a:prstGeom prst="rect">
              <a:avLst/>
            </a:prstGeom>
          </p:spPr>
        </p:pic>
        <p:pic>
          <p:nvPicPr>
            <p:cNvPr id="10" name="Image 9">
              <a:extLst>
                <a:ext uri="{FF2B5EF4-FFF2-40B4-BE49-F238E27FC236}">
                  <a16:creationId xmlns:a16="http://schemas.microsoft.com/office/drawing/2014/main" id="{5674E48C-41DD-4CEA-B9B9-73BC6E4C1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75798">
              <a:off x="4212360" y="2404922"/>
              <a:ext cx="1478334" cy="2348395"/>
            </a:xfrm>
            <a:prstGeom prst="rect">
              <a:avLst/>
            </a:prstGeom>
          </p:spPr>
        </p:pic>
      </p:grpSp>
    </p:spTree>
    <p:extLst>
      <p:ext uri="{BB962C8B-B14F-4D97-AF65-F5344CB8AC3E}">
        <p14:creationId xmlns:p14="http://schemas.microsoft.com/office/powerpoint/2010/main" val="200303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6A23C50-00E8-437B-8D30-52518404DAD3}"/>
              </a:ext>
            </a:extLst>
          </p:cNvPr>
          <p:cNvSpPr>
            <a:spLocks noGrp="1"/>
          </p:cNvSpPr>
          <p:nvPr>
            <p:ph type="body" idx="11"/>
          </p:nvPr>
        </p:nvSpPr>
        <p:spPr>
          <a:xfrm>
            <a:off x="0" y="2319721"/>
            <a:ext cx="12192000" cy="827516"/>
          </a:xfrm>
        </p:spPr>
        <p:txBody>
          <a:bodyPr>
            <a:normAutofit/>
          </a:bodyPr>
          <a:lstStyle/>
          <a:p>
            <a:pPr algn="ctr" rtl="0">
              <a:lnSpc>
                <a:spcPct val="100000"/>
              </a:lnSpc>
              <a:spcBef>
                <a:spcPts val="600"/>
              </a:spcBef>
            </a:pPr>
            <a:r>
              <a:rPr lang="nl-NL">
                <a:solidFill>
                  <a:srgbClr val="FF0000"/>
                </a:solidFill>
                <a:latin typeface="DIN Next LT Pro Light" panose="020B0303020203050203" pitchFamily="34" charset="0"/>
              </a:rPr>
              <a:t>VERPLICHT vóór het verlaten van een gecontroleerde zone</a:t>
            </a:r>
            <a:br>
              <a:rPr lang="fr-BE" dirty="0">
                <a:solidFill>
                  <a:srgbClr val="FF0000"/>
                </a:solidFill>
                <a:latin typeface="DIN Next LT Pro Light" panose="020B0303020203050203" pitchFamily="34" charset="0"/>
              </a:rPr>
            </a:br>
            <a:r>
              <a:rPr lang="nl-NL">
                <a:solidFill>
                  <a:schemeClr val="accent1"/>
                </a:solidFill>
                <a:latin typeface="DIN Next LT Pro Light" panose="020B0303020203050203" pitchFamily="34" charset="0"/>
              </a:rPr>
              <a:t>Zorg ervoor dat je handen en voeten goed voor de positiedetectoren zijn geplaatst.</a:t>
            </a:r>
          </a:p>
        </p:txBody>
      </p:sp>
      <p:sp>
        <p:nvSpPr>
          <p:cNvPr id="2" name="Titre 1">
            <a:extLst>
              <a:ext uri="{FF2B5EF4-FFF2-40B4-BE49-F238E27FC236}">
                <a16:creationId xmlns:a16="http://schemas.microsoft.com/office/drawing/2014/main" id="{4D8E411F-C500-4273-BEB2-F7A9CDC5458F}"/>
              </a:ext>
            </a:extLst>
          </p:cNvPr>
          <p:cNvSpPr>
            <a:spLocks noGrp="1"/>
          </p:cNvSpPr>
          <p:nvPr>
            <p:ph type="ctrTitle"/>
          </p:nvPr>
        </p:nvSpPr>
        <p:spPr/>
        <p:txBody>
          <a:bodyPr>
            <a:normAutofit/>
          </a:bodyPr>
          <a:lstStyle/>
          <a:p>
            <a:pPr rtl="0"/>
            <a:r>
              <a:rPr lang="nl-NL" sz="4000">
                <a:solidFill>
                  <a:schemeClr val="folHlink"/>
                </a:solidFill>
              </a:rPr>
              <a:t>Gebruik van de hand- en voetmonitor</a:t>
            </a:r>
          </a:p>
        </p:txBody>
      </p:sp>
      <p:sp>
        <p:nvSpPr>
          <p:cNvPr id="6" name="Espace réservé du texte 5">
            <a:extLst>
              <a:ext uri="{FF2B5EF4-FFF2-40B4-BE49-F238E27FC236}">
                <a16:creationId xmlns:a16="http://schemas.microsoft.com/office/drawing/2014/main" id="{2C5AA3A3-7E03-4EF2-97ED-0CAAC743975E}"/>
              </a:ext>
            </a:extLst>
          </p:cNvPr>
          <p:cNvSpPr>
            <a:spLocks noGrp="1"/>
          </p:cNvSpPr>
          <p:nvPr>
            <p:ph type="body" sz="quarter" idx="15"/>
          </p:nvPr>
        </p:nvSpPr>
        <p:spPr>
          <a:xfrm>
            <a:off x="1004330" y="3429000"/>
            <a:ext cx="5160860" cy="3069597"/>
          </a:xfrm>
        </p:spPr>
        <p:txBody>
          <a:bodyPr>
            <a:normAutofit/>
          </a:bodyPr>
          <a:lstStyle/>
          <a:p>
            <a:pPr rtl="0">
              <a:lnSpc>
                <a:spcPct val="100000"/>
              </a:lnSpc>
              <a:spcBef>
                <a:spcPts val="0"/>
              </a:spcBef>
              <a:defRPr/>
            </a:pPr>
            <a:r>
              <a:rPr lang="nl-NL" sz="1900"/>
              <a:t>Bij detectie van een besmetting aan de handen </a:t>
            </a:r>
          </a:p>
          <a:p>
            <a:pPr lvl="1" rtl="0">
              <a:spcBef>
                <a:spcPts val="0"/>
              </a:spcBef>
              <a:defRPr/>
            </a:pPr>
            <a:r>
              <a:rPr lang="nl-NL" sz="1700">
                <a:solidFill>
                  <a:schemeClr val="accent2"/>
                </a:solidFill>
              </a:rPr>
              <a:t>Een RP-technicus verwittigen: </a:t>
            </a:r>
            <a:r>
              <a:rPr lang="nl-NL" sz="1700">
                <a:solidFill>
                  <a:srgbClr val="FF0000"/>
                </a:solidFill>
              </a:rPr>
              <a:t>9333</a:t>
            </a:r>
          </a:p>
          <a:p>
            <a:pPr lvl="1" rtl="0">
              <a:spcBef>
                <a:spcPts val="0"/>
              </a:spcBef>
              <a:defRPr/>
            </a:pPr>
            <a:r>
              <a:rPr lang="nl-NL" sz="1700">
                <a:solidFill>
                  <a:schemeClr val="accent2"/>
                </a:solidFill>
              </a:rPr>
              <a:t>Wassen met zeepwater </a:t>
            </a:r>
          </a:p>
          <a:p>
            <a:pPr lvl="1" rtl="0">
              <a:spcBef>
                <a:spcPts val="0"/>
              </a:spcBef>
              <a:defRPr/>
            </a:pPr>
            <a:r>
              <a:rPr lang="nl-NL" sz="1700">
                <a:solidFill>
                  <a:schemeClr val="accent2"/>
                </a:solidFill>
              </a:rPr>
              <a:t>Watertemperatuur: lauw</a:t>
            </a:r>
          </a:p>
          <a:p>
            <a:pPr lvl="1" rtl="0">
              <a:spcBef>
                <a:spcPts val="0"/>
              </a:spcBef>
              <a:defRPr/>
            </a:pPr>
            <a:r>
              <a:rPr lang="nl-NL" sz="1700">
                <a:solidFill>
                  <a:schemeClr val="accent2"/>
                </a:solidFill>
              </a:rPr>
              <a:t>Niet te hard wrijven om de besmette stoffen niet te laten indringen </a:t>
            </a:r>
            <a:br>
              <a:rPr lang="fr-BE" sz="1700" dirty="0">
                <a:solidFill>
                  <a:schemeClr val="accent2"/>
                </a:solidFill>
              </a:rPr>
            </a:br>
            <a:r>
              <a:rPr lang="nl-NL" sz="1700">
                <a:solidFill>
                  <a:srgbClr val="FF0000"/>
                </a:solidFill>
              </a:rPr>
              <a:t>(het gebruik van een borstel is verboden)</a:t>
            </a:r>
          </a:p>
          <a:p>
            <a:pPr marL="0" indent="0">
              <a:buNone/>
            </a:pPr>
            <a:endParaRPr lang="fr-BE" dirty="0"/>
          </a:p>
        </p:txBody>
      </p:sp>
      <p:sp>
        <p:nvSpPr>
          <p:cNvPr id="7" name="Espace réservé du texte 6">
            <a:extLst>
              <a:ext uri="{FF2B5EF4-FFF2-40B4-BE49-F238E27FC236}">
                <a16:creationId xmlns:a16="http://schemas.microsoft.com/office/drawing/2014/main" id="{7A858D90-32D5-4BE1-911C-9A1669CC8BA8}"/>
              </a:ext>
            </a:extLst>
          </p:cNvPr>
          <p:cNvSpPr>
            <a:spLocks noGrp="1"/>
          </p:cNvSpPr>
          <p:nvPr>
            <p:ph type="body" sz="quarter" idx="16"/>
          </p:nvPr>
        </p:nvSpPr>
        <p:spPr>
          <a:xfrm>
            <a:off x="6315919" y="3428999"/>
            <a:ext cx="5064372" cy="3069597"/>
          </a:xfrm>
        </p:spPr>
        <p:txBody>
          <a:bodyPr>
            <a:normAutofit/>
          </a:bodyPr>
          <a:lstStyle/>
          <a:p>
            <a:pPr rtl="0">
              <a:lnSpc>
                <a:spcPct val="100000"/>
              </a:lnSpc>
              <a:defRPr/>
            </a:pPr>
            <a:r>
              <a:rPr lang="nl-NL" sz="1900"/>
              <a:t>Bij detectie van een besmetting aan de voeten</a:t>
            </a:r>
          </a:p>
          <a:p>
            <a:pPr lvl="1" rtl="0">
              <a:spcBef>
                <a:spcPts val="0"/>
              </a:spcBef>
              <a:defRPr/>
            </a:pPr>
            <a:r>
              <a:rPr lang="nl-NL" sz="1700"/>
              <a:t>Een RP-technicus verwittigen: </a:t>
            </a:r>
            <a:r>
              <a:rPr lang="nl-NL" sz="1700">
                <a:solidFill>
                  <a:srgbClr val="FF0000"/>
                </a:solidFill>
              </a:rPr>
              <a:t>9333</a:t>
            </a:r>
          </a:p>
          <a:p>
            <a:pPr lvl="1" rtl="0">
              <a:spcBef>
                <a:spcPts val="0"/>
              </a:spcBef>
              <a:defRPr/>
            </a:pPr>
            <a:r>
              <a:rPr lang="nl-NL" sz="1700"/>
              <a:t>Naar de wastafel gaan en de besmette (over)schoen uittrekken</a:t>
            </a:r>
          </a:p>
          <a:p>
            <a:pPr lvl="1" rtl="0">
              <a:spcBef>
                <a:spcPts val="0"/>
              </a:spcBef>
              <a:defRPr/>
            </a:pPr>
            <a:r>
              <a:rPr lang="nl-NL" sz="1700"/>
              <a:t>De voet niet op de grond zetten</a:t>
            </a:r>
          </a:p>
          <a:p>
            <a:pPr lvl="1" rtl="0">
              <a:spcBef>
                <a:spcPts val="0"/>
              </a:spcBef>
              <a:defRPr/>
            </a:pPr>
            <a:r>
              <a:rPr lang="nl-NL" sz="1700"/>
              <a:t>Met de ter beschikking gestelde borstel zacht over de schoen wrijven onder een waterstraal </a:t>
            </a:r>
          </a:p>
          <a:p>
            <a:endParaRPr lang="fr-BE" dirty="0"/>
          </a:p>
        </p:txBody>
      </p:sp>
    </p:spTree>
    <p:extLst>
      <p:ext uri="{BB962C8B-B14F-4D97-AF65-F5344CB8AC3E}">
        <p14:creationId xmlns:p14="http://schemas.microsoft.com/office/powerpoint/2010/main" val="219140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7F09A-F6FC-430E-9B48-7C9B4F35B062}"/>
              </a:ext>
            </a:extLst>
          </p:cNvPr>
          <p:cNvSpPr>
            <a:spLocks noGrp="1"/>
          </p:cNvSpPr>
          <p:nvPr>
            <p:ph type="ctrTitle"/>
          </p:nvPr>
        </p:nvSpPr>
        <p:spPr/>
        <p:txBody>
          <a:bodyPr>
            <a:normAutofit/>
          </a:bodyPr>
          <a:lstStyle/>
          <a:p>
            <a:pPr rtl="0"/>
            <a:r>
              <a:rPr lang="nl-NL" sz="4000"/>
              <a:t>Gebruik van de meetpoorten</a:t>
            </a:r>
          </a:p>
        </p:txBody>
      </p:sp>
      <p:sp>
        <p:nvSpPr>
          <p:cNvPr id="3" name="Espace réservé du texte 2">
            <a:extLst>
              <a:ext uri="{FF2B5EF4-FFF2-40B4-BE49-F238E27FC236}">
                <a16:creationId xmlns:a16="http://schemas.microsoft.com/office/drawing/2014/main" id="{8FA7C855-029F-4E96-BF92-A4233330A051}"/>
              </a:ext>
            </a:extLst>
          </p:cNvPr>
          <p:cNvSpPr>
            <a:spLocks noGrp="1"/>
          </p:cNvSpPr>
          <p:nvPr>
            <p:ph type="body" sz="quarter" idx="10"/>
          </p:nvPr>
        </p:nvSpPr>
        <p:spPr>
          <a:xfrm>
            <a:off x="1004331" y="2321307"/>
            <a:ext cx="11103401" cy="3882171"/>
          </a:xfrm>
        </p:spPr>
        <p:txBody>
          <a:bodyPr>
            <a:normAutofit/>
          </a:bodyPr>
          <a:lstStyle/>
          <a:p>
            <a:pPr rtl="0">
              <a:lnSpc>
                <a:spcPct val="130000"/>
              </a:lnSpc>
              <a:spcBef>
                <a:spcPct val="20000"/>
              </a:spcBef>
              <a:buClr>
                <a:srgbClr val="7CBF33"/>
              </a:buClr>
              <a:defRPr/>
            </a:pPr>
            <a:r>
              <a:rPr lang="nl-NL" sz="1900"/>
              <a:t>Doelstellingen:</a:t>
            </a:r>
          </a:p>
          <a:p>
            <a:pPr lvl="1" rtl="0">
              <a:spcBef>
                <a:spcPts val="0"/>
              </a:spcBef>
              <a:buClr>
                <a:schemeClr val="accent1"/>
              </a:buClr>
              <a:buFont typeface="Arial" panose="020B0604020202020204" pitchFamily="34" charset="0"/>
              <a:buChar char="•"/>
              <a:defRPr/>
            </a:pPr>
            <a:r>
              <a:rPr lang="nl-NL" sz="1700">
                <a:solidFill>
                  <a:schemeClr val="accent2"/>
                </a:solidFill>
              </a:rPr>
              <a:t>Ervoor zorgen dat er geen enkele besmetting de gecontroleerde zone kan verlaten</a:t>
            </a:r>
          </a:p>
          <a:p>
            <a:pPr marL="0" indent="0">
              <a:buClr>
                <a:schemeClr val="accent1"/>
              </a:buClr>
              <a:buNone/>
            </a:pPr>
            <a:endParaRPr lang="fr-BE" sz="1600" dirty="0">
              <a:solidFill>
                <a:schemeClr val="accent2"/>
              </a:solidFill>
            </a:endParaRPr>
          </a:p>
          <a:p>
            <a:pPr rtl="0">
              <a:lnSpc>
                <a:spcPct val="130000"/>
              </a:lnSpc>
              <a:spcBef>
                <a:spcPct val="20000"/>
              </a:spcBef>
              <a:buClr>
                <a:srgbClr val="7CBF33"/>
              </a:buClr>
              <a:defRPr/>
            </a:pPr>
            <a:r>
              <a:rPr lang="nl-NL" sz="2000"/>
              <a:t> </a:t>
            </a:r>
            <a:r>
              <a:rPr lang="nl-NL" sz="1900"/>
              <a:t>Minimaal gebruik:</a:t>
            </a:r>
          </a:p>
          <a:p>
            <a:pPr lvl="1" rtl="0">
              <a:spcBef>
                <a:spcPts val="0"/>
              </a:spcBef>
              <a:buClr>
                <a:schemeClr val="accent1"/>
              </a:buClr>
              <a:defRPr/>
            </a:pPr>
            <a:r>
              <a:rPr lang="nl-NL" sz="1700">
                <a:solidFill>
                  <a:schemeClr val="accent2"/>
                </a:solidFill>
              </a:rPr>
              <a:t>Vóór het verlaten van de gecontroleerde zones B6 en B2</a:t>
            </a:r>
          </a:p>
          <a:p>
            <a:pPr lvl="1" rtl="0">
              <a:spcBef>
                <a:spcPts val="0"/>
              </a:spcBef>
              <a:buClr>
                <a:schemeClr val="accent1"/>
              </a:buClr>
              <a:defRPr/>
            </a:pPr>
            <a:r>
              <a:rPr lang="nl-NL" sz="1700">
                <a:solidFill>
                  <a:schemeClr val="accent2"/>
                </a:solidFill>
              </a:rPr>
              <a:t>Vóór het verlaten van de plaats (als je een gecontroleerde zone met een besmettingsrisico bent binnengegaan, ongeacht de reden of het tijdstip)</a:t>
            </a:r>
          </a:p>
          <a:p>
            <a:pPr lvl="1" rtl="0">
              <a:spcBef>
                <a:spcPts val="0"/>
              </a:spcBef>
              <a:buClr>
                <a:schemeClr val="accent1"/>
              </a:buClr>
              <a:defRPr/>
            </a:pPr>
            <a:r>
              <a:rPr lang="nl-NL" sz="1700">
                <a:solidFill>
                  <a:schemeClr val="accent2"/>
                </a:solidFill>
              </a:rPr>
              <a:t>Vóór het eten (als je een gecontroleerde zone met een besmettingsrisico bent binnengegaan)</a:t>
            </a:r>
          </a:p>
          <a:p>
            <a:pPr lvl="1" rtl="0">
              <a:spcBef>
                <a:spcPts val="0"/>
              </a:spcBef>
              <a:buClr>
                <a:schemeClr val="accent1"/>
              </a:buClr>
              <a:defRPr/>
            </a:pPr>
            <a:r>
              <a:rPr lang="nl-NL" sz="1700">
                <a:solidFill>
                  <a:schemeClr val="accent2"/>
                </a:solidFill>
              </a:rPr>
              <a:t>Na elke handeling met een lichamelijk besmettingsrisico</a:t>
            </a:r>
          </a:p>
          <a:p>
            <a:pPr lvl="1" rtl="0">
              <a:spcBef>
                <a:spcPts val="0"/>
              </a:spcBef>
              <a:buClr>
                <a:schemeClr val="accent1"/>
              </a:buClr>
              <a:defRPr/>
            </a:pPr>
            <a:r>
              <a:rPr lang="nl-NL" sz="1700">
                <a:solidFill>
                  <a:schemeClr val="accent2"/>
                </a:solidFill>
              </a:rPr>
              <a:t>Telkens wanneer er twijfel is</a:t>
            </a:r>
          </a:p>
          <a:p>
            <a:pPr lvl="1">
              <a:buClr>
                <a:srgbClr val="7CBF33"/>
              </a:buClr>
              <a:buFont typeface="Wingdings" pitchFamily="2" charset="2"/>
              <a:buChar char="ü"/>
            </a:pPr>
            <a:endParaRPr lang="fr-BE" b="1" dirty="0"/>
          </a:p>
          <a:p>
            <a:endParaRPr lang="fr-BE" dirty="0"/>
          </a:p>
        </p:txBody>
      </p:sp>
    </p:spTree>
    <p:extLst>
      <p:ext uri="{BB962C8B-B14F-4D97-AF65-F5344CB8AC3E}">
        <p14:creationId xmlns:p14="http://schemas.microsoft.com/office/powerpoint/2010/main" val="173834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16275-E234-47F6-95D0-2C375B134F91}"/>
              </a:ext>
            </a:extLst>
          </p:cNvPr>
          <p:cNvSpPr>
            <a:spLocks noGrp="1"/>
          </p:cNvSpPr>
          <p:nvPr>
            <p:ph type="ctrTitle"/>
          </p:nvPr>
        </p:nvSpPr>
        <p:spPr/>
        <p:txBody>
          <a:bodyPr>
            <a:normAutofit/>
          </a:bodyPr>
          <a:lstStyle/>
          <a:p>
            <a:pPr rtl="0"/>
            <a:r>
              <a:rPr lang="nl-NL" sz="4000"/>
              <a:t>Agenda</a:t>
            </a:r>
          </a:p>
        </p:txBody>
      </p:sp>
      <p:sp>
        <p:nvSpPr>
          <p:cNvPr id="3" name="Espace réservé du texte 2">
            <a:extLst>
              <a:ext uri="{FF2B5EF4-FFF2-40B4-BE49-F238E27FC236}">
                <a16:creationId xmlns:a16="http://schemas.microsoft.com/office/drawing/2014/main" id="{FE2B2B79-8B31-4553-811F-67A7B1C544E6}"/>
              </a:ext>
            </a:extLst>
          </p:cNvPr>
          <p:cNvSpPr>
            <a:spLocks noGrp="1"/>
          </p:cNvSpPr>
          <p:nvPr>
            <p:ph type="body" sz="quarter" idx="10"/>
          </p:nvPr>
        </p:nvSpPr>
        <p:spPr>
          <a:xfrm>
            <a:off x="1004331" y="2436716"/>
            <a:ext cx="10372915" cy="3882171"/>
          </a:xfrm>
        </p:spPr>
        <p:txBody>
          <a:bodyPr/>
          <a:lstStyle/>
          <a:p>
            <a:pPr rtl="0">
              <a:lnSpc>
                <a:spcPct val="100000"/>
              </a:lnSpc>
              <a:spcBef>
                <a:spcPts val="1800"/>
              </a:spcBef>
            </a:pPr>
            <a:r>
              <a:rPr lang="nl-NL" b="1">
                <a:solidFill>
                  <a:schemeClr val="accent1"/>
                </a:solidFill>
              </a:rPr>
              <a:t>Radioactiviteit - Basisbegrippen</a:t>
            </a:r>
          </a:p>
          <a:p>
            <a:pPr rtl="0">
              <a:lnSpc>
                <a:spcPct val="100000"/>
              </a:lnSpc>
              <a:spcBef>
                <a:spcPts val="1800"/>
              </a:spcBef>
            </a:pPr>
            <a:r>
              <a:rPr lang="nl-NL"/>
              <a:t>Interactie van straling met materie</a:t>
            </a:r>
          </a:p>
          <a:p>
            <a:pPr rtl="0">
              <a:lnSpc>
                <a:spcPct val="100000"/>
              </a:lnSpc>
              <a:spcBef>
                <a:spcPts val="1800"/>
              </a:spcBef>
            </a:pPr>
            <a:r>
              <a:rPr lang="nl-NL"/>
              <a:t>Stralingsbescherming</a:t>
            </a:r>
          </a:p>
        </p:txBody>
      </p:sp>
      <p:sp>
        <p:nvSpPr>
          <p:cNvPr id="4" name="ZoneTexte 6">
            <a:extLst>
              <a:ext uri="{FF2B5EF4-FFF2-40B4-BE49-F238E27FC236}">
                <a16:creationId xmlns:a16="http://schemas.microsoft.com/office/drawing/2014/main" id="{87C4B535-EFF9-43D8-BC6C-88EF688B046D}"/>
              </a:ext>
            </a:extLst>
          </p:cNvPr>
          <p:cNvSpPr txBox="1">
            <a:spLocks noChangeArrowheads="1"/>
          </p:cNvSpPr>
          <p:nvPr/>
        </p:nvSpPr>
        <p:spPr bwMode="auto">
          <a:xfrm>
            <a:off x="4557907" y="6165826"/>
            <a:ext cx="2510223" cy="307777"/>
          </a:xfrm>
          <a:prstGeom prst="rect">
            <a:avLst/>
          </a:prstGeom>
          <a:noFill/>
          <a:ln w="9525">
            <a:noFill/>
            <a:miter lim="800000"/>
            <a:headEnd/>
            <a:tailEnd/>
          </a:ln>
        </p:spPr>
        <p:txBody>
          <a:bodyPr wrap="square">
            <a:spAutoFit/>
          </a:bodyPr>
          <a:lstStyle/>
          <a:p>
            <a:pPr algn="ctr" rtl="0"/>
            <a:r>
              <a:rPr lang="nl-NL" sz="1400">
                <a:solidFill>
                  <a:srgbClr val="FF0000"/>
                </a:solidFill>
              </a:rPr>
              <a:t>Symbool: RADIOACTIVITEITSGEVAAR</a:t>
            </a:r>
          </a:p>
        </p:txBody>
      </p:sp>
      <p:pic>
        <p:nvPicPr>
          <p:cNvPr id="5" name="Image 4">
            <a:extLst>
              <a:ext uri="{FF2B5EF4-FFF2-40B4-BE49-F238E27FC236}">
                <a16:creationId xmlns:a16="http://schemas.microsoft.com/office/drawing/2014/main" id="{9E8215C7-863C-41F1-9746-9ECE0BB79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907" y="3805686"/>
            <a:ext cx="2510223" cy="2185986"/>
          </a:xfrm>
          <a:prstGeom prst="rect">
            <a:avLst/>
          </a:prstGeom>
        </p:spPr>
      </p:pic>
    </p:spTree>
    <p:extLst>
      <p:ext uri="{BB962C8B-B14F-4D97-AF65-F5344CB8AC3E}">
        <p14:creationId xmlns:p14="http://schemas.microsoft.com/office/powerpoint/2010/main" val="16970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04B19-F694-4DFB-BD9C-03DC807A6168}"/>
              </a:ext>
            </a:extLst>
          </p:cNvPr>
          <p:cNvSpPr>
            <a:spLocks noGrp="1"/>
          </p:cNvSpPr>
          <p:nvPr>
            <p:ph type="ctrTitle"/>
          </p:nvPr>
        </p:nvSpPr>
        <p:spPr/>
        <p:txBody>
          <a:bodyPr>
            <a:normAutofit/>
          </a:bodyPr>
          <a:lstStyle/>
          <a:p>
            <a:pPr rtl="0"/>
            <a:r>
              <a:rPr lang="nl-NL" sz="4000"/>
              <a:t>Gebruik van de meetpoorten</a:t>
            </a:r>
          </a:p>
        </p:txBody>
      </p:sp>
      <p:sp>
        <p:nvSpPr>
          <p:cNvPr id="3" name="Espace réservé du texte 2">
            <a:extLst>
              <a:ext uri="{FF2B5EF4-FFF2-40B4-BE49-F238E27FC236}">
                <a16:creationId xmlns:a16="http://schemas.microsoft.com/office/drawing/2014/main" id="{3DA2149B-7F63-48C5-80C1-24358A3F5D72}"/>
              </a:ext>
            </a:extLst>
          </p:cNvPr>
          <p:cNvSpPr>
            <a:spLocks noGrp="1"/>
          </p:cNvSpPr>
          <p:nvPr>
            <p:ph type="body" sz="quarter" idx="10"/>
          </p:nvPr>
        </p:nvSpPr>
        <p:spPr>
          <a:xfrm>
            <a:off x="1004331" y="2321307"/>
            <a:ext cx="10372915" cy="4197827"/>
          </a:xfrm>
        </p:spPr>
        <p:txBody>
          <a:bodyPr>
            <a:normAutofit fontScale="47500" lnSpcReduction="20000"/>
          </a:bodyPr>
          <a:lstStyle/>
          <a:p>
            <a:pPr rtl="0"/>
            <a:r>
              <a:rPr lang="nl-NL" sz="2900">
                <a:solidFill>
                  <a:schemeClr val="accent2"/>
                </a:solidFill>
              </a:rPr>
              <a:t>Stap in de meetpoort via de barrière.</a:t>
            </a:r>
          </a:p>
          <a:p>
            <a:pPr rtl="0"/>
            <a:r>
              <a:rPr lang="nl-NL" sz="2900">
                <a:solidFill>
                  <a:schemeClr val="accent2"/>
                </a:solidFill>
              </a:rPr>
              <a:t>Ga tegenover de detectieoppervlakken staan. </a:t>
            </a:r>
          </a:p>
          <a:p>
            <a:pPr rtl="0"/>
            <a:r>
              <a:rPr lang="nl-NL" sz="2900">
                <a:solidFill>
                  <a:schemeClr val="accent2"/>
                </a:solidFill>
              </a:rPr>
              <a:t>Zet je voeten goed vooruit en plaats je rechterarm in het toestel.</a:t>
            </a:r>
          </a:p>
          <a:p>
            <a:pPr rtl="0"/>
            <a:r>
              <a:rPr lang="nl-NL" sz="2900">
                <a:solidFill>
                  <a:schemeClr val="accent2"/>
                </a:solidFill>
              </a:rPr>
              <a:t>Volg de instructies van het toestel (helpt om zich goed te plaatsen). </a:t>
            </a:r>
          </a:p>
          <a:p>
            <a:pPr rtl="0"/>
            <a:r>
              <a:rPr lang="nl-NL" sz="2900">
                <a:solidFill>
                  <a:schemeClr val="accent2"/>
                </a:solidFill>
              </a:rPr>
              <a:t>De hoofddetector gaat vanzelf naar beneden en stopt automatisch (niet bukken!).</a:t>
            </a:r>
          </a:p>
          <a:p>
            <a:pPr rtl="0"/>
            <a:r>
              <a:rPr lang="nl-NL" sz="2900">
                <a:solidFill>
                  <a:schemeClr val="accent2"/>
                </a:solidFill>
              </a:rPr>
              <a:t>De barrière sluit! </a:t>
            </a:r>
            <a:r>
              <a:rPr lang="nl-NL" sz="2900" i="1">
                <a:solidFill>
                  <a:schemeClr val="accent2"/>
                </a:solidFill>
              </a:rPr>
              <a:t>De poort start de meting. </a:t>
            </a:r>
          </a:p>
          <a:p>
            <a:pPr rtl="0"/>
            <a:r>
              <a:rPr lang="nl-NL" sz="2900">
                <a:solidFill>
                  <a:schemeClr val="accent2"/>
                </a:solidFill>
              </a:rPr>
              <a:t>Sta volledig stil…</a:t>
            </a:r>
          </a:p>
          <a:p>
            <a:pPr rtl="0"/>
            <a:r>
              <a:rPr lang="nl-NL" sz="2900">
                <a:solidFill>
                  <a:schemeClr val="accent2"/>
                </a:solidFill>
              </a:rPr>
              <a:t>Draai je om wanneer de poort het vraagt en plaats je linkerarm in het toestel.</a:t>
            </a:r>
          </a:p>
          <a:p>
            <a:pPr rtl="0"/>
            <a:r>
              <a:rPr lang="nl-NL" sz="2900">
                <a:solidFill>
                  <a:schemeClr val="accent2"/>
                </a:solidFill>
              </a:rPr>
              <a:t>De hoofddetector wordt automatisch terug in de juiste positie gebracht en het toestel begint opnieuw te meten. </a:t>
            </a:r>
          </a:p>
          <a:p>
            <a:pPr rtl="0"/>
            <a:r>
              <a:rPr lang="nl-NL" sz="2900">
                <a:solidFill>
                  <a:schemeClr val="accent2"/>
                </a:solidFill>
              </a:rPr>
              <a:t>Sta volledig stil…</a:t>
            </a:r>
          </a:p>
          <a:p>
            <a:endParaRPr lang="fr-BE" dirty="0">
              <a:solidFill>
                <a:srgbClr val="FF0000"/>
              </a:solidFill>
            </a:endParaRPr>
          </a:p>
          <a:p>
            <a:pPr rtl="0"/>
            <a:r>
              <a:rPr lang="nl-NL" sz="2900">
                <a:solidFill>
                  <a:srgbClr val="FF0000"/>
                </a:solidFill>
              </a:rPr>
              <a:t>Wanneer besmet: </a:t>
            </a:r>
          </a:p>
          <a:p>
            <a:pPr lvl="1" rtl="0">
              <a:lnSpc>
                <a:spcPct val="120000"/>
              </a:lnSpc>
              <a:spcBef>
                <a:spcPts val="0"/>
              </a:spcBef>
            </a:pPr>
            <a:r>
              <a:rPr lang="nl-NL" sz="2900">
                <a:solidFill>
                  <a:schemeClr val="accent2"/>
                </a:solidFill>
              </a:rPr>
              <a:t>De deur van de poort blijft gesloten en </a:t>
            </a:r>
            <a:r>
              <a:rPr lang="nl-NL" sz="2900">
                <a:solidFill>
                  <a:srgbClr val="FF0000"/>
                </a:solidFill>
              </a:rPr>
              <a:t>je mag de zone niet verlaten. </a:t>
            </a:r>
            <a:br>
              <a:rPr lang="fr-BE" sz="2900" dirty="0">
                <a:solidFill>
                  <a:srgbClr val="FF0000"/>
                </a:solidFill>
              </a:rPr>
            </a:br>
            <a:r>
              <a:rPr lang="nl-NL" sz="2900"/>
              <a:t>De besmette zones worden aangeduid op het scherm</a:t>
            </a:r>
            <a:r>
              <a:rPr lang="nl-NL" sz="2900">
                <a:solidFill>
                  <a:srgbClr val="FF0000"/>
                </a:solidFill>
              </a:rPr>
              <a:t>. Neem contact op met een RP-agent: 9333</a:t>
            </a:r>
          </a:p>
          <a:p>
            <a:pPr rtl="0"/>
            <a:r>
              <a:rPr lang="nl-NL" sz="2900">
                <a:solidFill>
                  <a:schemeClr val="accent2"/>
                </a:solidFill>
              </a:rPr>
              <a:t>Wanneer niet besmet: </a:t>
            </a:r>
          </a:p>
          <a:p>
            <a:pPr lvl="1" rtl="0">
              <a:lnSpc>
                <a:spcPct val="120000"/>
              </a:lnSpc>
              <a:spcBef>
                <a:spcPts val="0"/>
              </a:spcBef>
            </a:pPr>
            <a:r>
              <a:rPr lang="nl-NL" sz="2900">
                <a:solidFill>
                  <a:schemeClr val="accent2"/>
                </a:solidFill>
              </a:rPr>
              <a:t>De deur van de poort gaat open en je mag ze nu verlaten.</a:t>
            </a:r>
          </a:p>
          <a:p>
            <a:pPr marL="0" indent="0">
              <a:buNone/>
            </a:pPr>
            <a:endParaRPr lang="fr-BE" dirty="0"/>
          </a:p>
        </p:txBody>
      </p:sp>
    </p:spTree>
    <p:extLst>
      <p:ext uri="{BB962C8B-B14F-4D97-AF65-F5344CB8AC3E}">
        <p14:creationId xmlns:p14="http://schemas.microsoft.com/office/powerpoint/2010/main" val="2156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fade">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fade">
                                      <p:cBhvr>
                                        <p:cTn id="65" dur="500"/>
                                        <p:tgtEl>
                                          <p:spTgt spid="3">
                                            <p:txEl>
                                              <p:pRg st="13" end="13"/>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xEl>
                                              <p:pRg st="14" end="14"/>
                                            </p:txEl>
                                          </p:spTgt>
                                        </p:tgtEl>
                                        <p:attrNameLst>
                                          <p:attrName>style.visibility</p:attrName>
                                        </p:attrNameLst>
                                      </p:cBhvr>
                                      <p:to>
                                        <p:strVal val="visible"/>
                                      </p:to>
                                    </p:set>
                                    <p:animEffect transition="in" filter="fade">
                                      <p:cBhvr>
                                        <p:cTn id="6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6600FA-2F4E-4B2D-9EF2-5023217E5E20}"/>
              </a:ext>
            </a:extLst>
          </p:cNvPr>
          <p:cNvSpPr>
            <a:spLocks noGrp="1"/>
          </p:cNvSpPr>
          <p:nvPr>
            <p:ph type="ctrTitle"/>
          </p:nvPr>
        </p:nvSpPr>
        <p:spPr/>
        <p:txBody>
          <a:bodyPr>
            <a:normAutofit fontScale="90000"/>
          </a:bodyPr>
          <a:lstStyle/>
          <a:p>
            <a:pPr rtl="0"/>
            <a:r>
              <a:rPr lang="nl-NL" sz="4000">
                <a:solidFill>
                  <a:schemeClr val="folHlink"/>
                </a:solidFill>
              </a:rPr>
              <a:t>Gebruik van de hand- en voetmonitor en de meetpoorten</a:t>
            </a:r>
          </a:p>
        </p:txBody>
      </p:sp>
      <p:sp>
        <p:nvSpPr>
          <p:cNvPr id="3" name="Espace réservé du texte 2">
            <a:extLst>
              <a:ext uri="{FF2B5EF4-FFF2-40B4-BE49-F238E27FC236}">
                <a16:creationId xmlns:a16="http://schemas.microsoft.com/office/drawing/2014/main" id="{231864C1-FA74-4B9B-B405-3E4F69C556E3}"/>
              </a:ext>
            </a:extLst>
          </p:cNvPr>
          <p:cNvSpPr>
            <a:spLocks noGrp="1"/>
          </p:cNvSpPr>
          <p:nvPr>
            <p:ph type="body" sz="quarter" idx="10"/>
          </p:nvPr>
        </p:nvSpPr>
        <p:spPr>
          <a:xfrm>
            <a:off x="1004331" y="2321307"/>
            <a:ext cx="6946489" cy="3882171"/>
          </a:xfrm>
        </p:spPr>
        <p:txBody>
          <a:bodyPr>
            <a:normAutofit/>
          </a:bodyPr>
          <a:lstStyle/>
          <a:p>
            <a:pPr rtl="0"/>
            <a:r>
              <a:rPr lang="nl-NL" sz="1900">
                <a:solidFill>
                  <a:schemeClr val="accent2"/>
                </a:solidFill>
              </a:rPr>
              <a:t>Elke werknemer die een medisch onderzoek heeft ondergaan waarbij een radioactief product werd geïnjecteerd, mag de gecontroleerde zones niet betreden.</a:t>
            </a:r>
          </a:p>
          <a:p>
            <a:pPr marL="0" indent="0" rtl="0">
              <a:buNone/>
            </a:pPr>
            <a:r>
              <a:rPr lang="nl-NL" sz="1900">
                <a:solidFill>
                  <a:schemeClr val="accent2"/>
                </a:solidFill>
              </a:rPr>
              <a:t>De meetinstrumenten aan de uitgang van de gecontroleerde zones zullen hem immers elke keer als besmet beschouwen. </a:t>
            </a:r>
            <a:br>
              <a:rPr lang="fr-BE" sz="1900" dirty="0">
                <a:solidFill>
                  <a:schemeClr val="accent2"/>
                </a:solidFill>
              </a:rPr>
            </a:br>
            <a:endParaRPr lang="fr-BE" sz="1900" dirty="0">
              <a:solidFill>
                <a:schemeClr val="accent2"/>
              </a:solidFill>
            </a:endParaRPr>
          </a:p>
          <a:p>
            <a:pPr marL="0" indent="0" rtl="0">
              <a:buNone/>
            </a:pPr>
            <a:r>
              <a:rPr lang="nl-NL" sz="1900">
                <a:solidFill>
                  <a:schemeClr val="accent1"/>
                </a:solidFill>
                <a:sym typeface="Wingdings" pitchFamily="2" charset="2"/>
              </a:rPr>
              <a:t></a:t>
            </a:r>
            <a:r>
              <a:rPr lang="nl-NL" sz="1900">
                <a:solidFill>
                  <a:schemeClr val="accent2"/>
                </a:solidFill>
                <a:sym typeface="Wingdings" pitchFamily="2" charset="2"/>
              </a:rPr>
              <a:t> Onmogelijk om te weten of het om een echte besmetting gaat die het gevolg is van het werk in de zone, dan wel of het voortkomt van het 'geneesmiddel' dat tijdens het medisch onderzoek werd geïnjecteerd.</a:t>
            </a:r>
            <a:br>
              <a:rPr lang="fr-BE" sz="1900" dirty="0">
                <a:solidFill>
                  <a:schemeClr val="accent2"/>
                </a:solidFill>
                <a:sym typeface="Wingdings" pitchFamily="2" charset="2"/>
              </a:rPr>
            </a:br>
            <a:r>
              <a:rPr lang="nl-NL" sz="1900">
                <a:solidFill>
                  <a:schemeClr val="accent2"/>
                </a:solidFill>
                <a:sym typeface="Wingdings" pitchFamily="2" charset="2"/>
              </a:rPr>
              <a:t> </a:t>
            </a:r>
          </a:p>
          <a:p>
            <a:pPr marL="0" indent="0" rtl="0">
              <a:buNone/>
            </a:pPr>
            <a:r>
              <a:rPr lang="nl-NL" sz="1900">
                <a:solidFill>
                  <a:schemeClr val="accent1"/>
                </a:solidFill>
                <a:sym typeface="Wingdings" pitchFamily="2" charset="2"/>
              </a:rPr>
              <a:t></a:t>
            </a:r>
            <a:r>
              <a:rPr lang="nl-NL" sz="1900">
                <a:solidFill>
                  <a:schemeClr val="accent2"/>
                </a:solidFill>
                <a:sym typeface="Wingdings" pitchFamily="2" charset="2"/>
              </a:rPr>
              <a:t> Verplicht om er met de arbeidsgeneesheer over te praten</a:t>
            </a:r>
          </a:p>
          <a:p>
            <a:endParaRPr lang="fr-BE" dirty="0"/>
          </a:p>
        </p:txBody>
      </p:sp>
      <p:pic>
        <p:nvPicPr>
          <p:cNvPr id="4" name="Picture 2" descr="http://www.brighamandwomens.org/Departments_and_Services/radiology/services/nuclearmedicine/Images/normal_1.jpg">
            <a:extLst>
              <a:ext uri="{FF2B5EF4-FFF2-40B4-BE49-F238E27FC236}">
                <a16:creationId xmlns:a16="http://schemas.microsoft.com/office/drawing/2014/main" id="{E986120F-0992-453B-B53D-AD1224D5CAF7}"/>
              </a:ext>
            </a:extLst>
          </p:cNvPr>
          <p:cNvPicPr>
            <a:picLocks noChangeAspect="1" noChangeArrowheads="1"/>
          </p:cNvPicPr>
          <p:nvPr/>
        </p:nvPicPr>
        <p:blipFill>
          <a:blip r:embed="rId3" cstate="print"/>
          <a:srcRect/>
          <a:stretch>
            <a:fillRect/>
          </a:stretch>
        </p:blipFill>
        <p:spPr bwMode="auto">
          <a:xfrm>
            <a:off x="7950820" y="2321307"/>
            <a:ext cx="3810000" cy="2070100"/>
          </a:xfrm>
          <a:prstGeom prst="rect">
            <a:avLst/>
          </a:prstGeom>
          <a:noFill/>
          <a:ln w="9525">
            <a:noFill/>
            <a:miter lim="800000"/>
            <a:headEnd/>
            <a:tailEnd/>
          </a:ln>
        </p:spPr>
      </p:pic>
      <p:pic>
        <p:nvPicPr>
          <p:cNvPr id="5" name="Picture 4" descr="http://www.geisinger.org/bin/f/r/pet_scan_2.jpg">
            <a:extLst>
              <a:ext uri="{FF2B5EF4-FFF2-40B4-BE49-F238E27FC236}">
                <a16:creationId xmlns:a16="http://schemas.microsoft.com/office/drawing/2014/main" id="{64E4137B-45EE-425E-AFA6-40CC065FEE41}"/>
              </a:ext>
            </a:extLst>
          </p:cNvPr>
          <p:cNvPicPr>
            <a:picLocks noChangeAspect="1" noChangeArrowheads="1"/>
          </p:cNvPicPr>
          <p:nvPr/>
        </p:nvPicPr>
        <p:blipFill>
          <a:blip r:embed="rId4" cstate="print"/>
          <a:srcRect/>
          <a:stretch>
            <a:fillRect/>
          </a:stretch>
        </p:blipFill>
        <p:spPr bwMode="auto">
          <a:xfrm>
            <a:off x="7950818" y="4543780"/>
            <a:ext cx="1828800" cy="1111250"/>
          </a:xfrm>
          <a:prstGeom prst="rect">
            <a:avLst/>
          </a:prstGeom>
          <a:noFill/>
          <a:ln w="9525">
            <a:noFill/>
            <a:miter lim="800000"/>
            <a:headEnd/>
            <a:tailEnd/>
          </a:ln>
        </p:spPr>
      </p:pic>
      <p:sp>
        <p:nvSpPr>
          <p:cNvPr id="6" name="ZoneTexte 5">
            <a:extLst>
              <a:ext uri="{FF2B5EF4-FFF2-40B4-BE49-F238E27FC236}">
                <a16:creationId xmlns:a16="http://schemas.microsoft.com/office/drawing/2014/main" id="{FEF5863A-4223-49CC-9603-F670551A5757}"/>
              </a:ext>
            </a:extLst>
          </p:cNvPr>
          <p:cNvSpPr txBox="1"/>
          <p:nvPr/>
        </p:nvSpPr>
        <p:spPr>
          <a:xfrm>
            <a:off x="1004330" y="6097970"/>
            <a:ext cx="6946488" cy="384721"/>
          </a:xfrm>
          <a:prstGeom prst="rect">
            <a:avLst/>
          </a:prstGeom>
          <a:noFill/>
        </p:spPr>
        <p:txBody>
          <a:bodyPr wrap="square" rtlCol="0">
            <a:spAutoFit/>
          </a:bodyPr>
          <a:lstStyle/>
          <a:p>
            <a:pPr rtl="0"/>
            <a:r>
              <a:rPr lang="nl-NL" sz="1900">
                <a:solidFill>
                  <a:srgbClr val="FF0000"/>
                </a:solidFill>
                <a:latin typeface="DIN Next LT Pro Light" panose="020B0303020203050203" pitchFamily="34" charset="0"/>
              </a:rPr>
              <a:t>Verplicht om de medische dienst (zo mogelijk vooraf) in te lichten.</a:t>
            </a:r>
          </a:p>
        </p:txBody>
      </p:sp>
    </p:spTree>
    <p:extLst>
      <p:ext uri="{BB962C8B-B14F-4D97-AF65-F5344CB8AC3E}">
        <p14:creationId xmlns:p14="http://schemas.microsoft.com/office/powerpoint/2010/main" val="23877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F6189-E20D-4D84-9B76-8FE3A300CC96}"/>
              </a:ext>
            </a:extLst>
          </p:cNvPr>
          <p:cNvSpPr>
            <a:spLocks noGrp="1"/>
          </p:cNvSpPr>
          <p:nvPr>
            <p:ph type="ctrTitle"/>
          </p:nvPr>
        </p:nvSpPr>
        <p:spPr/>
        <p:txBody>
          <a:bodyPr>
            <a:normAutofit/>
          </a:bodyPr>
          <a:lstStyle/>
          <a:p>
            <a:pPr rtl="0"/>
            <a:r>
              <a:rPr lang="nl-NL" sz="4000">
                <a:solidFill>
                  <a:schemeClr val="folHlink"/>
                </a:solidFill>
              </a:rPr>
              <a:t>Bescherming van de zwangere vrouw</a:t>
            </a:r>
          </a:p>
        </p:txBody>
      </p:sp>
      <p:sp>
        <p:nvSpPr>
          <p:cNvPr id="3" name="Espace réservé du texte 2">
            <a:extLst>
              <a:ext uri="{FF2B5EF4-FFF2-40B4-BE49-F238E27FC236}">
                <a16:creationId xmlns:a16="http://schemas.microsoft.com/office/drawing/2014/main" id="{0E6DFAFF-059B-4964-9BB8-A0B2EC10A188}"/>
              </a:ext>
            </a:extLst>
          </p:cNvPr>
          <p:cNvSpPr>
            <a:spLocks noGrp="1"/>
          </p:cNvSpPr>
          <p:nvPr>
            <p:ph type="body" sz="quarter" idx="10"/>
          </p:nvPr>
        </p:nvSpPr>
        <p:spPr>
          <a:xfrm>
            <a:off x="1004331" y="2321307"/>
            <a:ext cx="8396147" cy="3882171"/>
          </a:xfrm>
        </p:spPr>
        <p:txBody>
          <a:bodyPr>
            <a:normAutofit/>
          </a:bodyPr>
          <a:lstStyle/>
          <a:p>
            <a:pPr rtl="0">
              <a:lnSpc>
                <a:spcPct val="150000"/>
              </a:lnSpc>
            </a:pPr>
            <a:r>
              <a:rPr lang="nl-NL" sz="1900" b="1">
                <a:solidFill>
                  <a:schemeClr val="accent2"/>
                </a:solidFill>
              </a:rPr>
              <a:t>Zwangerschap </a:t>
            </a:r>
          </a:p>
          <a:p>
            <a:pPr lvl="1" rtl="0">
              <a:spcBef>
                <a:spcPts val="600"/>
              </a:spcBef>
            </a:pPr>
            <a:r>
              <a:rPr lang="nl-NL" sz="1600" u="sng">
                <a:solidFill>
                  <a:schemeClr val="accent2"/>
                </a:solidFill>
              </a:rPr>
              <a:t>In België</a:t>
            </a:r>
            <a:r>
              <a:rPr lang="nl-NL" sz="1600">
                <a:solidFill>
                  <a:schemeClr val="accent2"/>
                </a:solidFill>
              </a:rPr>
              <a:t> worden de zwangere vrouw en haar foetus als leden van het publiek beschouwd zodra de zwangerschap is bekendgemaakt</a:t>
            </a:r>
            <a:r>
              <a:rPr lang="nl-NL" sz="1600" u="sng">
                <a:solidFill>
                  <a:schemeClr val="accent2"/>
                </a:solidFill>
              </a:rPr>
              <a:t>.</a:t>
            </a:r>
          </a:p>
          <a:p>
            <a:pPr lvl="1" rtl="0">
              <a:spcBef>
                <a:spcPts val="600"/>
              </a:spcBef>
            </a:pPr>
            <a:r>
              <a:rPr lang="nl-NL" sz="1600">
                <a:solidFill>
                  <a:srgbClr val="FF0000"/>
                </a:solidFill>
              </a:rPr>
              <a:t>1 mSv gedurende de hele zwangerschap </a:t>
            </a:r>
          </a:p>
          <a:p>
            <a:pPr lvl="1">
              <a:lnSpc>
                <a:spcPct val="150000"/>
              </a:lnSpc>
            </a:pPr>
            <a:endParaRPr lang="fr-BE" sz="1600" dirty="0">
              <a:solidFill>
                <a:schemeClr val="accent2"/>
              </a:solidFill>
            </a:endParaRPr>
          </a:p>
          <a:p>
            <a:pPr rtl="0">
              <a:spcBef>
                <a:spcPct val="50000"/>
              </a:spcBef>
            </a:pPr>
            <a:r>
              <a:rPr lang="nl-NL" sz="1900" b="1">
                <a:solidFill>
                  <a:schemeClr val="accent2"/>
                </a:solidFill>
              </a:rPr>
              <a:t>Borstvoedingsperiode: </a:t>
            </a:r>
          </a:p>
          <a:p>
            <a:pPr lvl="1" rtl="0">
              <a:spcBef>
                <a:spcPts val="600"/>
              </a:spcBef>
            </a:pPr>
            <a:r>
              <a:rPr lang="nl-NL" sz="1600">
                <a:solidFill>
                  <a:schemeClr val="accent2"/>
                </a:solidFill>
              </a:rPr>
              <a:t>ELK risico op een inwendige besmetting moet worden vermeden. </a:t>
            </a:r>
          </a:p>
          <a:p>
            <a:pPr lvl="1" rtl="0">
              <a:spcBef>
                <a:spcPts val="600"/>
              </a:spcBef>
            </a:pPr>
            <a:r>
              <a:rPr lang="nl-NL" sz="1600">
                <a:solidFill>
                  <a:srgbClr val="FF0000"/>
                </a:solidFill>
              </a:rPr>
              <a:t>Uit voorzorg en ter bescherming, in beide gevallen: verwijdering uit de gecontroleerde zones</a:t>
            </a:r>
          </a:p>
          <a:p>
            <a:pPr marL="0" indent="0">
              <a:buNone/>
            </a:pPr>
            <a:endParaRPr lang="fr-BE" dirty="0"/>
          </a:p>
        </p:txBody>
      </p:sp>
      <p:pic>
        <p:nvPicPr>
          <p:cNvPr id="6" name="Image 5">
            <a:extLst>
              <a:ext uri="{FF2B5EF4-FFF2-40B4-BE49-F238E27FC236}">
                <a16:creationId xmlns:a16="http://schemas.microsoft.com/office/drawing/2014/main" id="{02D28DC8-AE30-4677-93DA-3C8F3AB88D9F}"/>
              </a:ext>
            </a:extLst>
          </p:cNvPr>
          <p:cNvPicPr>
            <a:picLocks noChangeAspect="1"/>
          </p:cNvPicPr>
          <p:nvPr/>
        </p:nvPicPr>
        <p:blipFill rotWithShape="1">
          <a:blip r:embed="rId3">
            <a:extLst>
              <a:ext uri="{28A0092B-C50C-407E-A947-70E740481C1C}">
                <a14:useLocalDpi xmlns:a14="http://schemas.microsoft.com/office/drawing/2010/main" val="0"/>
              </a:ext>
            </a:extLst>
          </a:blip>
          <a:srcRect b="2557"/>
          <a:stretch/>
        </p:blipFill>
        <p:spPr>
          <a:xfrm>
            <a:off x="10005137" y="2437313"/>
            <a:ext cx="2099982" cy="4420688"/>
          </a:xfrm>
          <a:prstGeom prst="rect">
            <a:avLst/>
          </a:prstGeom>
        </p:spPr>
      </p:pic>
    </p:spTree>
    <p:extLst>
      <p:ext uri="{BB962C8B-B14F-4D97-AF65-F5344CB8AC3E}">
        <p14:creationId xmlns:p14="http://schemas.microsoft.com/office/powerpoint/2010/main" val="6064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1E1AB-2E94-4506-89A2-B6D5836D45FE}"/>
              </a:ext>
            </a:extLst>
          </p:cNvPr>
          <p:cNvSpPr>
            <a:spLocks noGrp="1"/>
          </p:cNvSpPr>
          <p:nvPr>
            <p:ph type="ctrTitle"/>
          </p:nvPr>
        </p:nvSpPr>
        <p:spPr/>
        <p:txBody>
          <a:bodyPr>
            <a:normAutofit/>
          </a:bodyPr>
          <a:lstStyle/>
          <a:p>
            <a:pPr rtl="0"/>
            <a:r>
              <a:rPr lang="nl-NL" sz="4000">
                <a:solidFill>
                  <a:schemeClr val="folHlink"/>
                </a:solidFill>
              </a:rPr>
              <a:t>Deel III: om te onthouden </a:t>
            </a:r>
          </a:p>
        </p:txBody>
      </p:sp>
      <p:sp>
        <p:nvSpPr>
          <p:cNvPr id="3" name="Espace réservé du texte 2">
            <a:extLst>
              <a:ext uri="{FF2B5EF4-FFF2-40B4-BE49-F238E27FC236}">
                <a16:creationId xmlns:a16="http://schemas.microsoft.com/office/drawing/2014/main" id="{A1D13509-A9F5-4FC3-9818-5853A98E04CC}"/>
              </a:ext>
            </a:extLst>
          </p:cNvPr>
          <p:cNvSpPr>
            <a:spLocks noGrp="1"/>
          </p:cNvSpPr>
          <p:nvPr>
            <p:ph type="body" sz="quarter" idx="10"/>
          </p:nvPr>
        </p:nvSpPr>
        <p:spPr/>
        <p:txBody>
          <a:bodyPr>
            <a:noAutofit/>
          </a:bodyPr>
          <a:lstStyle/>
          <a:p>
            <a:pPr rtl="0"/>
            <a:r>
              <a:rPr lang="nl-NL" sz="1900" b="1">
                <a:solidFill>
                  <a:schemeClr val="accent2"/>
                </a:solidFill>
              </a:rPr>
              <a:t>Persoonlijke beschermingsmiddelen</a:t>
            </a:r>
          </a:p>
          <a:p>
            <a:pPr lvl="1" rtl="0">
              <a:spcBef>
                <a:spcPts val="0"/>
              </a:spcBef>
            </a:pPr>
            <a:r>
              <a:rPr lang="nl-NL" sz="1700"/>
              <a:t>Kleding in de gecontroleerde zone</a:t>
            </a:r>
          </a:p>
          <a:p>
            <a:pPr lvl="1" rtl="0">
              <a:spcBef>
                <a:spcPts val="0"/>
              </a:spcBef>
            </a:pPr>
            <a:r>
              <a:rPr lang="nl-NL" sz="1700"/>
              <a:t>Ademhalingsbescherming: papieren masker, masker met koolstoffilter</a:t>
            </a:r>
          </a:p>
          <a:p>
            <a:pPr rtl="0">
              <a:lnSpc>
                <a:spcPct val="100000"/>
              </a:lnSpc>
              <a:spcBef>
                <a:spcPts val="800"/>
              </a:spcBef>
            </a:pPr>
            <a:r>
              <a:rPr lang="nl-NL" sz="1900" b="1">
                <a:solidFill>
                  <a:schemeClr val="accent2"/>
                </a:solidFill>
              </a:rPr>
              <a:t>Collectieve beschermingsmiddelen tegen besmetting</a:t>
            </a:r>
          </a:p>
          <a:p>
            <a:pPr lvl="1" rtl="0">
              <a:spcBef>
                <a:spcPts val="0"/>
              </a:spcBef>
            </a:pPr>
            <a:r>
              <a:rPr lang="nl-NL" sz="1700"/>
              <a:t>Ventilatie + lagedrukstroom</a:t>
            </a:r>
          </a:p>
          <a:p>
            <a:pPr lvl="1" rtl="0">
              <a:spcBef>
                <a:spcPts val="0"/>
              </a:spcBef>
            </a:pPr>
            <a:r>
              <a:rPr lang="nl-NL" sz="1700"/>
              <a:t>Uitrusting voor meting van de luchtvervuiling</a:t>
            </a:r>
          </a:p>
          <a:p>
            <a:pPr lvl="1" rtl="0">
              <a:spcBef>
                <a:spcPts val="0"/>
              </a:spcBef>
            </a:pPr>
            <a:r>
              <a:rPr lang="nl-NL" sz="1700"/>
              <a:t>Hand- en voetmonitors en meetpoorten</a:t>
            </a:r>
          </a:p>
          <a:p>
            <a:pPr rtl="0">
              <a:lnSpc>
                <a:spcPct val="100000"/>
              </a:lnSpc>
              <a:spcBef>
                <a:spcPts val="800"/>
              </a:spcBef>
            </a:pPr>
            <a:r>
              <a:rPr lang="nl-NL" sz="1900" b="1">
                <a:solidFill>
                  <a:schemeClr val="accent2"/>
                </a:solidFill>
              </a:rPr>
              <a:t>Na te leven regels in de gecontroleerde zone</a:t>
            </a:r>
          </a:p>
          <a:p>
            <a:pPr lvl="1" rtl="0">
              <a:spcBef>
                <a:spcPts val="0"/>
              </a:spcBef>
            </a:pPr>
            <a:r>
              <a:rPr lang="nl-NL" sz="1700"/>
              <a:t>Altijd de instructies van de RP-technici naleven</a:t>
            </a:r>
          </a:p>
          <a:p>
            <a:pPr lvl="1" rtl="0">
              <a:spcBef>
                <a:spcPts val="0"/>
              </a:spcBef>
            </a:pPr>
            <a:r>
              <a:rPr lang="nl-NL" sz="1700"/>
              <a:t>De richtlijnen volgen bij een waarschuwingssignaal</a:t>
            </a:r>
          </a:p>
          <a:p>
            <a:pPr lvl="1" rtl="0">
              <a:spcBef>
                <a:spcPts val="0"/>
              </a:spcBef>
            </a:pPr>
            <a:r>
              <a:rPr lang="nl-NL" sz="1700"/>
              <a:t>Niet eten, drinken of roken</a:t>
            </a:r>
          </a:p>
          <a:p>
            <a:pPr lvl="1" rtl="0">
              <a:spcBef>
                <a:spcPts val="0"/>
              </a:spcBef>
            </a:pPr>
            <a:r>
              <a:rPr lang="nl-NL" sz="1700"/>
              <a:t>Zich niet onnodig blootstellen (de aanwezigheid in de zone moet gerechtvaardigd zijn)</a:t>
            </a:r>
          </a:p>
          <a:p>
            <a:pPr rtl="0">
              <a:lnSpc>
                <a:spcPct val="100000"/>
              </a:lnSpc>
              <a:spcBef>
                <a:spcPts val="800"/>
              </a:spcBef>
            </a:pPr>
            <a:r>
              <a:rPr lang="nl-NL" sz="1900" b="1">
                <a:solidFill>
                  <a:schemeClr val="accent2"/>
                </a:solidFill>
              </a:rPr>
              <a:t>Signalisatie in de gecontroleerde zone </a:t>
            </a:r>
          </a:p>
          <a:p>
            <a:pPr lvl="1" rtl="0">
              <a:spcBef>
                <a:spcPts val="0"/>
              </a:spcBef>
            </a:pPr>
            <a:r>
              <a:rPr lang="nl-NL" sz="1700"/>
              <a:t>Radioactief klaverblad</a:t>
            </a:r>
          </a:p>
          <a:p>
            <a:pPr lvl="1" rtl="0">
              <a:spcBef>
                <a:spcPts val="0"/>
              </a:spcBef>
            </a:pPr>
            <a:r>
              <a:rPr lang="nl-NL" sz="1700"/>
              <a:t>Signalisatie aan de ingang van de zone</a:t>
            </a:r>
          </a:p>
          <a:p>
            <a:pPr lvl="1">
              <a:lnSpc>
                <a:spcPct val="120000"/>
              </a:lnSpc>
              <a:spcBef>
                <a:spcPts val="0"/>
              </a:spcBef>
            </a:pPr>
            <a:endParaRPr lang="fr-BE" sz="1600" dirty="0"/>
          </a:p>
          <a:p>
            <a:pPr marL="457200" lvl="1" indent="0">
              <a:lnSpc>
                <a:spcPct val="120000"/>
              </a:lnSpc>
              <a:spcBef>
                <a:spcPts val="0"/>
              </a:spcBef>
              <a:buNone/>
            </a:pPr>
            <a:br>
              <a:rPr lang="fr-BE" sz="1600" dirty="0"/>
            </a:br>
            <a:endParaRPr lang="fr-BE" sz="1600" dirty="0"/>
          </a:p>
        </p:txBody>
      </p:sp>
    </p:spTree>
    <p:extLst>
      <p:ext uri="{BB962C8B-B14F-4D97-AF65-F5344CB8AC3E}">
        <p14:creationId xmlns:p14="http://schemas.microsoft.com/office/powerpoint/2010/main" val="313084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fade">
                                      <p:cBhvr>
                                        <p:cTn id="5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7F6F9-F744-4C90-9EC0-98FBC4F5B2FE}"/>
              </a:ext>
            </a:extLst>
          </p:cNvPr>
          <p:cNvSpPr>
            <a:spLocks noGrp="1"/>
          </p:cNvSpPr>
          <p:nvPr>
            <p:ph type="ctrTitle"/>
          </p:nvPr>
        </p:nvSpPr>
        <p:spPr/>
        <p:txBody>
          <a:bodyPr>
            <a:normAutofit/>
          </a:bodyPr>
          <a:lstStyle/>
          <a:p>
            <a:pPr rtl="0"/>
            <a:r>
              <a:rPr lang="nl-NL" sz="4000"/>
              <a:t>Deel III: om te onthouden</a:t>
            </a:r>
          </a:p>
        </p:txBody>
      </p:sp>
      <p:sp>
        <p:nvSpPr>
          <p:cNvPr id="3" name="Espace réservé du texte 2">
            <a:extLst>
              <a:ext uri="{FF2B5EF4-FFF2-40B4-BE49-F238E27FC236}">
                <a16:creationId xmlns:a16="http://schemas.microsoft.com/office/drawing/2014/main" id="{6FCAAE94-633B-41FC-8543-1CD6F8D02FD5}"/>
              </a:ext>
            </a:extLst>
          </p:cNvPr>
          <p:cNvSpPr>
            <a:spLocks noGrp="1"/>
          </p:cNvSpPr>
          <p:nvPr>
            <p:ph type="body" sz="quarter" idx="10"/>
          </p:nvPr>
        </p:nvSpPr>
        <p:spPr/>
        <p:txBody>
          <a:bodyPr>
            <a:normAutofit/>
          </a:bodyPr>
          <a:lstStyle/>
          <a:p>
            <a:pPr rtl="0"/>
            <a:r>
              <a:rPr lang="nl-NL" sz="1900" b="1">
                <a:solidFill>
                  <a:schemeClr val="accent2"/>
                </a:solidFill>
              </a:rPr>
              <a:t>Procedure voor het betreden en verlaten van de gecontroleerde zone</a:t>
            </a:r>
          </a:p>
          <a:p>
            <a:pPr lvl="1" rtl="0">
              <a:spcBef>
                <a:spcPts val="0"/>
              </a:spcBef>
            </a:pPr>
            <a:r>
              <a:rPr lang="nl-NL" sz="1600"/>
              <a:t>Uitrusting om de gecontroleerde zone te betreden (schort, dosimeters, enz.)</a:t>
            </a:r>
          </a:p>
          <a:p>
            <a:pPr lvl="1" rtl="0">
              <a:spcBef>
                <a:spcPts val="0"/>
              </a:spcBef>
            </a:pPr>
            <a:r>
              <a:rPr lang="nl-NL" sz="1600"/>
              <a:t>Gebruik van hand- en voetmonitors en meetpoorten</a:t>
            </a:r>
          </a:p>
          <a:p>
            <a:pPr rtl="0">
              <a:lnSpc>
                <a:spcPct val="110000"/>
              </a:lnSpc>
              <a:spcBef>
                <a:spcPts val="1200"/>
              </a:spcBef>
            </a:pPr>
            <a:r>
              <a:rPr lang="nl-NL" sz="1900" b="1">
                <a:solidFill>
                  <a:schemeClr val="accent2"/>
                </a:solidFill>
              </a:rPr>
              <a:t>Gebruik van de dosimeters</a:t>
            </a:r>
          </a:p>
          <a:p>
            <a:pPr lvl="1" rtl="0">
              <a:spcBef>
                <a:spcPts val="0"/>
              </a:spcBef>
            </a:pPr>
            <a:r>
              <a:rPr lang="nl-NL" sz="1600"/>
              <a:t>Op de borst en zichtbaar met de identificatiebadge</a:t>
            </a:r>
          </a:p>
          <a:p>
            <a:pPr rtl="0">
              <a:lnSpc>
                <a:spcPct val="110000"/>
              </a:lnSpc>
              <a:spcBef>
                <a:spcPts val="1200"/>
              </a:spcBef>
            </a:pPr>
            <a:r>
              <a:rPr lang="nl-NL" sz="1900" b="1">
                <a:solidFill>
                  <a:schemeClr val="accent2"/>
                </a:solidFill>
              </a:rPr>
              <a:t>Uit te voeren controles bij het verlaten van de gecontroleerde zone</a:t>
            </a:r>
          </a:p>
          <a:p>
            <a:pPr lvl="1" rtl="0">
              <a:spcBef>
                <a:spcPts val="0"/>
              </a:spcBef>
            </a:pPr>
            <a:r>
              <a:rPr lang="nl-NL" sz="1600"/>
              <a:t>Niet-besmetting controleren: hand- en voetmonitors &amp; meetpoorten</a:t>
            </a:r>
          </a:p>
          <a:p>
            <a:pPr lvl="1" rtl="0">
              <a:spcBef>
                <a:spcPts val="0"/>
              </a:spcBef>
            </a:pPr>
            <a:r>
              <a:rPr lang="nl-NL" sz="1600"/>
              <a:t>Controleren of voorwerpen die de gecontroleerde zone moeten verlaten, niet besmet zijn (de controle gebeurt door een RP-technicus, tel.: 071 82 </a:t>
            </a:r>
            <a:r>
              <a:rPr lang="nl-NL" sz="1600">
                <a:solidFill>
                  <a:srgbClr val="FF0000"/>
                </a:solidFill>
              </a:rPr>
              <a:t>93 33</a:t>
            </a:r>
            <a:r>
              <a:rPr lang="nl-NL" sz="1600"/>
              <a:t>)</a:t>
            </a:r>
          </a:p>
          <a:p>
            <a:pPr rtl="0">
              <a:lnSpc>
                <a:spcPct val="100000"/>
              </a:lnSpc>
              <a:spcBef>
                <a:spcPts val="1200"/>
              </a:spcBef>
            </a:pPr>
            <a:r>
              <a:rPr lang="nl-NL" sz="1900" b="1">
                <a:solidFill>
                  <a:schemeClr val="accent2"/>
                </a:solidFill>
              </a:rPr>
              <a:t>Middelen voor opsporing van radioactiviteit in de gecontroleerde zone</a:t>
            </a:r>
          </a:p>
          <a:p>
            <a:pPr lvl="1" rtl="0">
              <a:spcBef>
                <a:spcPts val="0"/>
              </a:spcBef>
            </a:pPr>
            <a:r>
              <a:rPr lang="nl-NL" sz="1600"/>
              <a:t>G64 = meting van het dosisdebiet in het laboratorium</a:t>
            </a:r>
          </a:p>
          <a:p>
            <a:pPr lvl="1" rtl="0">
              <a:spcBef>
                <a:spcPts val="0"/>
              </a:spcBef>
            </a:pPr>
            <a:r>
              <a:rPr lang="nl-NL" sz="1600"/>
              <a:t>Systeem voor de meting van de luchtverontreiniging</a:t>
            </a:r>
          </a:p>
          <a:p>
            <a:endParaRPr lang="fr-BE" dirty="0"/>
          </a:p>
        </p:txBody>
      </p:sp>
    </p:spTree>
    <p:extLst>
      <p:ext uri="{BB962C8B-B14F-4D97-AF65-F5344CB8AC3E}">
        <p14:creationId xmlns:p14="http://schemas.microsoft.com/office/powerpoint/2010/main" val="364530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22499-D4AA-4459-AACD-194C3E8E5A44}"/>
              </a:ext>
            </a:extLst>
          </p:cNvPr>
          <p:cNvSpPr>
            <a:spLocks noGrp="1"/>
          </p:cNvSpPr>
          <p:nvPr>
            <p:ph type="ctrTitle"/>
          </p:nvPr>
        </p:nvSpPr>
        <p:spPr/>
        <p:txBody>
          <a:bodyPr>
            <a:normAutofit/>
          </a:bodyPr>
          <a:lstStyle/>
          <a:p>
            <a:pPr rtl="0"/>
            <a:r>
              <a:rPr lang="nl-NL" sz="4000"/>
              <a:t>Deel III: om te onthouden</a:t>
            </a:r>
          </a:p>
        </p:txBody>
      </p:sp>
      <p:sp>
        <p:nvSpPr>
          <p:cNvPr id="3" name="Espace réservé du texte 2">
            <a:extLst>
              <a:ext uri="{FF2B5EF4-FFF2-40B4-BE49-F238E27FC236}">
                <a16:creationId xmlns:a16="http://schemas.microsoft.com/office/drawing/2014/main" id="{60B7CC92-C877-42F7-8704-1A99A15DD298}"/>
              </a:ext>
            </a:extLst>
          </p:cNvPr>
          <p:cNvSpPr>
            <a:spLocks noGrp="1"/>
          </p:cNvSpPr>
          <p:nvPr>
            <p:ph type="body" sz="quarter" idx="10"/>
          </p:nvPr>
        </p:nvSpPr>
        <p:spPr/>
        <p:txBody>
          <a:bodyPr>
            <a:normAutofit/>
          </a:bodyPr>
          <a:lstStyle/>
          <a:p>
            <a:pPr rtl="0"/>
            <a:r>
              <a:rPr lang="nl-NL" sz="1900" b="1">
                <a:solidFill>
                  <a:schemeClr val="accent2"/>
                </a:solidFill>
              </a:rPr>
              <a:t>Reacties op radiologische waarschuwingssignalen</a:t>
            </a:r>
          </a:p>
          <a:p>
            <a:pPr lvl="1" rtl="0">
              <a:spcBef>
                <a:spcPts val="0"/>
              </a:spcBef>
            </a:pPr>
            <a:r>
              <a:rPr lang="nl-NL" sz="1600"/>
              <a:t>Het aan de gang zijnde proces veilig stellen (indien van toepassing)</a:t>
            </a:r>
          </a:p>
          <a:p>
            <a:pPr lvl="1" rtl="0">
              <a:spcBef>
                <a:spcPts val="0"/>
              </a:spcBef>
            </a:pPr>
            <a:r>
              <a:rPr lang="nl-NL" sz="1600"/>
              <a:t>Evacuatie </a:t>
            </a:r>
          </a:p>
          <a:p>
            <a:pPr lvl="1" rtl="0">
              <a:spcBef>
                <a:spcPts val="0"/>
              </a:spcBef>
            </a:pPr>
            <a:r>
              <a:rPr lang="nl-NL" sz="1600"/>
              <a:t>Een RP-technicus verwittigen (tel. 071 82 </a:t>
            </a:r>
            <a:r>
              <a:rPr lang="nl-NL" sz="1600">
                <a:solidFill>
                  <a:srgbClr val="FF0000"/>
                </a:solidFill>
              </a:rPr>
              <a:t>93 33</a:t>
            </a:r>
            <a:r>
              <a:rPr lang="nl-NL" sz="1600"/>
              <a:t>)</a:t>
            </a:r>
          </a:p>
          <a:p>
            <a:pPr lvl="1" rtl="0">
              <a:spcBef>
                <a:spcPts val="0"/>
              </a:spcBef>
            </a:pPr>
            <a:r>
              <a:rPr lang="nl-NL" sz="1600"/>
              <a:t>Als een RP-technicus op de operaties toeziet, beslist hij of het lokaal na een waarschuwingssignaal al dan niet moet worden ontruimd (enkel zijn oordeel telt).</a:t>
            </a:r>
          </a:p>
          <a:p>
            <a:pPr rtl="0">
              <a:lnSpc>
                <a:spcPct val="110000"/>
              </a:lnSpc>
              <a:spcBef>
                <a:spcPts val="1200"/>
              </a:spcBef>
            </a:pPr>
            <a:r>
              <a:rPr lang="nl-NL" sz="1900" b="1">
                <a:solidFill>
                  <a:schemeClr val="accent2"/>
                </a:solidFill>
              </a:rPr>
              <a:t>Bescherming van de zwangere vrouw</a:t>
            </a:r>
          </a:p>
          <a:p>
            <a:pPr lvl="1" rtl="0">
              <a:spcBef>
                <a:spcPts val="0"/>
              </a:spcBef>
            </a:pPr>
            <a:r>
              <a:rPr lang="nl-NL" sz="1600"/>
              <a:t>De arbeidsgeneesheer op de hoogte brengen</a:t>
            </a:r>
          </a:p>
          <a:p>
            <a:pPr lvl="1" rtl="0">
              <a:spcBef>
                <a:spcPts val="0"/>
              </a:spcBef>
            </a:pPr>
            <a:r>
              <a:rPr lang="nl-NL" sz="1600"/>
              <a:t>Tijdens de zwangerschap is het verboden om de gecontroleerde zone te betreden</a:t>
            </a:r>
          </a:p>
          <a:p>
            <a:pPr lvl="1" rtl="0">
              <a:spcBef>
                <a:spcPts val="0"/>
              </a:spcBef>
            </a:pPr>
            <a:r>
              <a:rPr lang="nl-NL" sz="1600"/>
              <a:t>Geen besmettingsrisico lopen, ook niet tijdens de borstvoedingsperiode</a:t>
            </a:r>
          </a:p>
          <a:p>
            <a:pPr rtl="0">
              <a:lnSpc>
                <a:spcPct val="120000"/>
              </a:lnSpc>
              <a:spcBef>
                <a:spcPts val="1200"/>
              </a:spcBef>
            </a:pPr>
            <a:r>
              <a:rPr lang="nl-NL" sz="1900" b="1">
                <a:solidFill>
                  <a:schemeClr val="accent2"/>
                </a:solidFill>
              </a:rPr>
              <a:t>Medisch onderzoek met radioactieve tracers</a:t>
            </a:r>
          </a:p>
          <a:p>
            <a:pPr lvl="1" rtl="0">
              <a:spcBef>
                <a:spcPts val="0"/>
              </a:spcBef>
            </a:pPr>
            <a:r>
              <a:rPr lang="nl-NL" sz="1600"/>
              <a:t>De arbeidsgeneesheer op de hoogte brengen</a:t>
            </a:r>
          </a:p>
          <a:p>
            <a:pPr lvl="1" rtl="0">
              <a:spcBef>
                <a:spcPts val="0"/>
              </a:spcBef>
            </a:pPr>
            <a:r>
              <a:rPr lang="nl-NL" sz="1600"/>
              <a:t>Het is verboden om de gecontroleerde zone te betreden</a:t>
            </a:r>
          </a:p>
        </p:txBody>
      </p:sp>
    </p:spTree>
    <p:extLst>
      <p:ext uri="{BB962C8B-B14F-4D97-AF65-F5344CB8AC3E}">
        <p14:creationId xmlns:p14="http://schemas.microsoft.com/office/powerpoint/2010/main" val="20828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9979A-E54C-4169-9878-2269E6D2F398}"/>
              </a:ext>
            </a:extLst>
          </p:cNvPr>
          <p:cNvSpPr>
            <a:spLocks noGrp="1"/>
          </p:cNvSpPr>
          <p:nvPr>
            <p:ph type="ctrTitle"/>
          </p:nvPr>
        </p:nvSpPr>
        <p:spPr/>
        <p:txBody>
          <a:bodyPr>
            <a:normAutofit/>
          </a:bodyPr>
          <a:lstStyle/>
          <a:p>
            <a:pPr rtl="0"/>
            <a:r>
              <a:rPr lang="nl-NL" sz="4000"/>
              <a:t>Nuttige links:</a:t>
            </a:r>
          </a:p>
        </p:txBody>
      </p:sp>
      <p:sp>
        <p:nvSpPr>
          <p:cNvPr id="3" name="Espace réservé du texte 2">
            <a:extLst>
              <a:ext uri="{FF2B5EF4-FFF2-40B4-BE49-F238E27FC236}">
                <a16:creationId xmlns:a16="http://schemas.microsoft.com/office/drawing/2014/main" id="{2BA194BC-54D9-42EE-A4D9-99E8B51E9E1B}"/>
              </a:ext>
            </a:extLst>
          </p:cNvPr>
          <p:cNvSpPr>
            <a:spLocks noGrp="1"/>
          </p:cNvSpPr>
          <p:nvPr>
            <p:ph type="body" sz="quarter" idx="10"/>
          </p:nvPr>
        </p:nvSpPr>
        <p:spPr/>
        <p:txBody>
          <a:bodyPr>
            <a:normAutofit fontScale="85000" lnSpcReduction="20000"/>
          </a:bodyPr>
          <a:lstStyle/>
          <a:p>
            <a:pPr rtl="0"/>
            <a:r>
              <a:rPr lang="nl-NL" sz="2200" b="1"/>
              <a:t>In het Frans:</a:t>
            </a:r>
          </a:p>
          <a:p>
            <a:pPr lvl="1" rtl="0">
              <a:lnSpc>
                <a:spcPct val="120000"/>
              </a:lnSpc>
              <a:spcBef>
                <a:spcPts val="600"/>
              </a:spcBef>
            </a:pPr>
            <a:r>
              <a:rPr lang="nl-NL" sz="1900">
                <a:hlinkClick r:id="rId3"/>
              </a:rPr>
              <a:t>http://www.afcn.fgov.be/</a:t>
            </a:r>
          </a:p>
          <a:p>
            <a:pPr lvl="1" rtl="0">
              <a:lnSpc>
                <a:spcPct val="120000"/>
              </a:lnSpc>
              <a:spcBef>
                <a:spcPts val="600"/>
              </a:spcBef>
            </a:pPr>
            <a:r>
              <a:rPr lang="nl-NL" sz="1900">
                <a:hlinkClick r:id="rId4"/>
              </a:rPr>
              <a:t>http://www.afcn.fgov.be/fr/page/video-radioactivite/1351.aspx?LG=1</a:t>
            </a:r>
          </a:p>
          <a:p>
            <a:pPr lvl="1" rtl="0">
              <a:lnSpc>
                <a:spcPct val="120000"/>
              </a:lnSpc>
              <a:spcBef>
                <a:spcPts val="600"/>
              </a:spcBef>
            </a:pPr>
            <a:r>
              <a:rPr lang="nl-NL" sz="1900">
                <a:hlinkClick r:id="rId5"/>
              </a:rPr>
              <a:t>http://www.belv.be/</a:t>
            </a:r>
          </a:p>
          <a:p>
            <a:pPr lvl="1" rtl="0">
              <a:lnSpc>
                <a:spcPct val="120000"/>
              </a:lnSpc>
              <a:spcBef>
                <a:spcPts val="600"/>
              </a:spcBef>
            </a:pPr>
            <a:r>
              <a:rPr lang="nl-NL" sz="1900">
                <a:hlinkClick r:id="rId6"/>
              </a:rPr>
              <a:t>http://www.cea.fr/jeunes/themes/la-radioactivite/la-radioactivite</a:t>
            </a:r>
          </a:p>
          <a:p>
            <a:pPr lvl="1" rtl="0">
              <a:lnSpc>
                <a:spcPct val="120000"/>
              </a:lnSpc>
              <a:spcBef>
                <a:spcPts val="600"/>
              </a:spcBef>
            </a:pPr>
            <a:r>
              <a:rPr lang="nl-NL" sz="1900">
                <a:hlinkClick r:id="rId7"/>
              </a:rPr>
              <a:t>http://www.asn.fr/index.php/S-informer/Dossiers/Les-effets-des-rayonnements-ionisants</a:t>
            </a:r>
          </a:p>
          <a:p>
            <a:pPr lvl="1" rtl="0">
              <a:lnSpc>
                <a:spcPct val="120000"/>
              </a:lnSpc>
              <a:spcBef>
                <a:spcPts val="600"/>
              </a:spcBef>
            </a:pPr>
            <a:r>
              <a:rPr lang="nl-NL" sz="1900">
                <a:hlinkClick r:id="rId8"/>
              </a:rPr>
              <a:t>http://www.asn.fr/index.php/S-informer/Publications/Fiches-d-information-du-public</a:t>
            </a:r>
          </a:p>
          <a:p>
            <a:pPr marL="0" indent="0">
              <a:buNone/>
            </a:pPr>
            <a:endParaRPr lang="fr-BE" dirty="0"/>
          </a:p>
          <a:p>
            <a:pPr rtl="0"/>
            <a:r>
              <a:rPr lang="nl-NL" sz="2200" b="1"/>
              <a:t>In het Engels:</a:t>
            </a:r>
          </a:p>
          <a:p>
            <a:pPr lvl="1" rtl="0"/>
            <a:r>
              <a:rPr lang="nl-NL" sz="1900">
                <a:hlinkClick r:id="rId9"/>
              </a:rPr>
              <a:t>http://www.iaea.org/Publications/Booklets/RadPeopleEnv/pdf/radiation_low.pdf</a:t>
            </a:r>
          </a:p>
          <a:p>
            <a:pPr lvl="1" rtl="0"/>
            <a:r>
              <a:rPr lang="nl-NL" sz="1900">
                <a:hlinkClick r:id="rId10"/>
              </a:rPr>
              <a:t>http://www.iaea.org/Publications/Booklets/RadPeopleEnv/index.html</a:t>
            </a:r>
          </a:p>
          <a:p>
            <a:endParaRPr lang="fr-BE" dirty="0"/>
          </a:p>
          <a:p>
            <a:endParaRPr lang="fr-BE" dirty="0"/>
          </a:p>
        </p:txBody>
      </p:sp>
    </p:spTree>
    <p:extLst>
      <p:ext uri="{BB962C8B-B14F-4D97-AF65-F5344CB8AC3E}">
        <p14:creationId xmlns:p14="http://schemas.microsoft.com/office/powerpoint/2010/main" val="319270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66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B5546-13CE-4657-86E4-A594E7428170}"/>
              </a:ext>
            </a:extLst>
          </p:cNvPr>
          <p:cNvSpPr>
            <a:spLocks noGrp="1"/>
          </p:cNvSpPr>
          <p:nvPr>
            <p:ph type="ctrTitle"/>
          </p:nvPr>
        </p:nvSpPr>
        <p:spPr/>
        <p:txBody>
          <a:bodyPr>
            <a:normAutofit/>
          </a:bodyPr>
          <a:lstStyle/>
          <a:p>
            <a:pPr rtl="0"/>
            <a:r>
              <a:rPr lang="nl-NL" sz="4000"/>
              <a:t>Radioactiviteit</a:t>
            </a:r>
          </a:p>
        </p:txBody>
      </p:sp>
      <p:sp>
        <p:nvSpPr>
          <p:cNvPr id="3" name="Espace réservé du texte 2">
            <a:extLst>
              <a:ext uri="{FF2B5EF4-FFF2-40B4-BE49-F238E27FC236}">
                <a16:creationId xmlns:a16="http://schemas.microsoft.com/office/drawing/2014/main" id="{31FF2FF0-5C5A-4D02-98A3-BF3DDCEE1B83}"/>
              </a:ext>
            </a:extLst>
          </p:cNvPr>
          <p:cNvSpPr>
            <a:spLocks noGrp="1"/>
          </p:cNvSpPr>
          <p:nvPr>
            <p:ph type="body" sz="quarter" idx="10"/>
          </p:nvPr>
        </p:nvSpPr>
        <p:spPr>
          <a:xfrm>
            <a:off x="1004331" y="2321307"/>
            <a:ext cx="10372915" cy="4246834"/>
          </a:xfrm>
        </p:spPr>
        <p:txBody>
          <a:bodyPr>
            <a:normAutofit lnSpcReduction="10000"/>
          </a:bodyPr>
          <a:lstStyle/>
          <a:p>
            <a:pPr rtl="0"/>
            <a:r>
              <a:rPr lang="nl-NL" sz="1900"/>
              <a:t>Radioactiviteit is een natuurlijk verschijnsel.</a:t>
            </a:r>
          </a:p>
          <a:p>
            <a:endParaRPr lang="fr-BE" sz="1900" dirty="0"/>
          </a:p>
          <a:p>
            <a:pPr rtl="0"/>
            <a:r>
              <a:rPr lang="nl-NL" sz="1900"/>
              <a:t>Een radioactief atoom bestaat uit een onstabiele kern (= die te veel energie heeft). Deze kern zal zich stabiliseren door deze overtollige energie uit te scheiden in de vorm van ioniserende straling.</a:t>
            </a:r>
          </a:p>
          <a:p>
            <a:endParaRPr lang="fr-BE" sz="1900" dirty="0"/>
          </a:p>
          <a:p>
            <a:pPr rtl="0">
              <a:spcAft>
                <a:spcPts val="600"/>
              </a:spcAft>
            </a:pPr>
            <a:r>
              <a:rPr lang="nl-NL" sz="1900"/>
              <a:t>De 3 voornaamste types van </a:t>
            </a:r>
            <a:br>
              <a:rPr lang="fr-BE" sz="1900" dirty="0"/>
            </a:br>
            <a:r>
              <a:rPr lang="nl-NL" sz="1900"/>
              <a:t>ioniserende straling zijn: </a:t>
            </a:r>
          </a:p>
          <a:p>
            <a:pPr lvl="1" rtl="0">
              <a:spcBef>
                <a:spcPts val="0"/>
              </a:spcBef>
            </a:pPr>
            <a:r>
              <a:rPr lang="nl-NL" sz="1600"/>
              <a:t>- alfastraling (α)</a:t>
            </a:r>
          </a:p>
          <a:p>
            <a:pPr lvl="1" rtl="0">
              <a:spcBef>
                <a:spcPts val="0"/>
              </a:spcBef>
            </a:pPr>
            <a:r>
              <a:rPr lang="nl-NL" sz="1600"/>
              <a:t>- bètastraling (β)</a:t>
            </a:r>
          </a:p>
          <a:p>
            <a:pPr lvl="1" rtl="0">
              <a:spcBef>
                <a:spcPts val="0"/>
              </a:spcBef>
            </a:pPr>
            <a:r>
              <a:rPr lang="nl-NL" sz="1600"/>
              <a:t>- gammastraling (γ)</a:t>
            </a:r>
          </a:p>
          <a:p>
            <a:endParaRPr lang="fr-BE" dirty="0"/>
          </a:p>
          <a:p>
            <a:pPr rtl="0"/>
            <a:r>
              <a:rPr lang="nl-NL" sz="1900"/>
              <a:t>Radioactief materiaal zendt dus spontaan energie uit</a:t>
            </a:r>
            <a:br>
              <a:rPr lang="fr-BE" sz="1900" dirty="0"/>
            </a:br>
            <a:r>
              <a:rPr lang="nl-NL" sz="1900"/>
              <a:t> (dit wil zeggen: zonder dat de mens iets aan dit verschijnsel kan doen)</a:t>
            </a:r>
            <a:r>
              <a:rPr lang="nl-NL" sz="2100"/>
              <a:t>.</a:t>
            </a:r>
            <a:r>
              <a:rPr lang="nl-NL" sz="1900"/>
              <a:t> </a:t>
            </a:r>
          </a:p>
          <a:p>
            <a:endParaRPr lang="fr-BE" dirty="0"/>
          </a:p>
        </p:txBody>
      </p:sp>
      <p:pic>
        <p:nvPicPr>
          <p:cNvPr id="4" name="Picture 69" descr="http://s215743804.onlinehome.fr/__oneclick_uploads/2011/03/noyau-instable.jpg">
            <a:extLst>
              <a:ext uri="{FF2B5EF4-FFF2-40B4-BE49-F238E27FC236}">
                <a16:creationId xmlns:a16="http://schemas.microsoft.com/office/drawing/2014/main" id="{F046DE26-8C72-4D66-AB84-39D0A29AA085}"/>
              </a:ext>
            </a:extLst>
          </p:cNvPr>
          <p:cNvPicPr>
            <a:picLocks noChangeAspect="1" noChangeArrowheads="1"/>
          </p:cNvPicPr>
          <p:nvPr/>
        </p:nvPicPr>
        <p:blipFill rotWithShape="1">
          <a:blip r:embed="rId3" cstate="print"/>
          <a:srcRect t="12799" b="13606"/>
          <a:stretch/>
        </p:blipFill>
        <p:spPr bwMode="auto">
          <a:xfrm>
            <a:off x="6190788" y="4078505"/>
            <a:ext cx="3723059" cy="1352702"/>
          </a:xfrm>
          <a:prstGeom prst="rect">
            <a:avLst/>
          </a:prstGeom>
          <a:noFill/>
          <a:ln w="9525">
            <a:solidFill>
              <a:srgbClr val="B4BD10"/>
            </a:solidFill>
            <a:prstDash val="dash"/>
            <a:miter lim="800000"/>
            <a:headEnd/>
            <a:tailEnd/>
          </a:ln>
        </p:spPr>
      </p:pic>
    </p:spTree>
    <p:extLst>
      <p:ext uri="{BB962C8B-B14F-4D97-AF65-F5344CB8AC3E}">
        <p14:creationId xmlns:p14="http://schemas.microsoft.com/office/powerpoint/2010/main" val="341131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DD9A4F-C619-48B3-9F0B-C489AFE07F54}"/>
              </a:ext>
            </a:extLst>
          </p:cNvPr>
          <p:cNvSpPr>
            <a:spLocks noGrp="1"/>
          </p:cNvSpPr>
          <p:nvPr>
            <p:ph type="ctrTitle"/>
          </p:nvPr>
        </p:nvSpPr>
        <p:spPr/>
        <p:txBody>
          <a:bodyPr>
            <a:normAutofit/>
          </a:bodyPr>
          <a:lstStyle/>
          <a:p>
            <a:pPr rtl="0"/>
            <a:r>
              <a:rPr lang="nl-NL" sz="4000"/>
              <a:t>De gevaren van radioactiviteit</a:t>
            </a:r>
          </a:p>
        </p:txBody>
      </p:sp>
      <p:sp>
        <p:nvSpPr>
          <p:cNvPr id="3" name="Espace réservé du texte 2">
            <a:extLst>
              <a:ext uri="{FF2B5EF4-FFF2-40B4-BE49-F238E27FC236}">
                <a16:creationId xmlns:a16="http://schemas.microsoft.com/office/drawing/2014/main" id="{9A9E7D9B-E5E6-4E0C-BFD0-3B0C19887D7F}"/>
              </a:ext>
            </a:extLst>
          </p:cNvPr>
          <p:cNvSpPr>
            <a:spLocks noGrp="1"/>
          </p:cNvSpPr>
          <p:nvPr>
            <p:ph type="body" sz="quarter" idx="10"/>
          </p:nvPr>
        </p:nvSpPr>
        <p:spPr>
          <a:xfrm>
            <a:off x="1004332" y="2321307"/>
            <a:ext cx="7192996" cy="3882171"/>
          </a:xfrm>
        </p:spPr>
        <p:txBody>
          <a:bodyPr>
            <a:normAutofit fontScale="92500" lnSpcReduction="20000"/>
          </a:bodyPr>
          <a:lstStyle/>
          <a:p>
            <a:pPr rtl="0"/>
            <a:r>
              <a:rPr lang="nl-NL" sz="2200">
                <a:solidFill>
                  <a:schemeClr val="accent2"/>
                </a:solidFill>
              </a:rPr>
              <a:t>Ioniserende straling kan erg gevaarlijk zijn voor de mens. </a:t>
            </a:r>
            <a:br>
              <a:rPr lang="fr-BE" sz="2200" dirty="0">
                <a:solidFill>
                  <a:schemeClr val="accent2"/>
                </a:solidFill>
              </a:rPr>
            </a:br>
            <a:r>
              <a:rPr lang="nl-NL" sz="2200">
                <a:solidFill>
                  <a:schemeClr val="accent2"/>
                </a:solidFill>
              </a:rPr>
              <a:t>Ze is pijnloos en kan niet worden waargenomen door onze 5 zintuigen, ook al worden we blootgesteld aan een dodelijke hoeveelheid straling!!!</a:t>
            </a:r>
          </a:p>
          <a:p>
            <a:endParaRPr lang="fr-BE" sz="1000" dirty="0">
              <a:solidFill>
                <a:schemeClr val="accent2"/>
              </a:solidFill>
            </a:endParaRPr>
          </a:p>
          <a:p>
            <a:pPr rtl="0"/>
            <a:r>
              <a:rPr lang="nl-NL" sz="2200" b="1">
                <a:solidFill>
                  <a:schemeClr val="accent1"/>
                </a:solidFill>
              </a:rPr>
              <a:t>Het is dus erg belangrijk om:</a:t>
            </a:r>
          </a:p>
          <a:p>
            <a:pPr lvl="1" rtl="0">
              <a:lnSpc>
                <a:spcPct val="120000"/>
              </a:lnSpc>
              <a:spcBef>
                <a:spcPts val="0"/>
              </a:spcBef>
            </a:pPr>
            <a:r>
              <a:rPr lang="nl-NL" sz="1900">
                <a:solidFill>
                  <a:schemeClr val="tx1"/>
                </a:solidFill>
              </a:rPr>
              <a:t>de waarschuwingstekens te kennen;</a:t>
            </a:r>
          </a:p>
          <a:p>
            <a:pPr lvl="1" rtl="0">
              <a:lnSpc>
                <a:spcPct val="120000"/>
              </a:lnSpc>
              <a:spcBef>
                <a:spcPts val="0"/>
              </a:spcBef>
            </a:pPr>
            <a:r>
              <a:rPr lang="nl-NL" sz="1900">
                <a:solidFill>
                  <a:schemeClr val="tx1"/>
                </a:solidFill>
              </a:rPr>
              <a:t>de veiligheidsrichtlijnen te kennen en nauwgezet na te leven;</a:t>
            </a:r>
          </a:p>
          <a:p>
            <a:pPr lvl="1" rtl="0">
              <a:lnSpc>
                <a:spcPct val="120000"/>
              </a:lnSpc>
              <a:spcBef>
                <a:spcPts val="0"/>
              </a:spcBef>
            </a:pPr>
            <a:r>
              <a:rPr lang="nl-NL" sz="1900">
                <a:solidFill>
                  <a:schemeClr val="tx1"/>
                </a:solidFill>
              </a:rPr>
              <a:t>beschermingsmiddelen te dragen.</a:t>
            </a:r>
          </a:p>
          <a:p>
            <a:endParaRPr lang="fr-BE" sz="1000" dirty="0">
              <a:solidFill>
                <a:schemeClr val="accent2"/>
              </a:solidFill>
            </a:endParaRPr>
          </a:p>
          <a:p>
            <a:pPr rtl="0"/>
            <a:r>
              <a:rPr lang="nl-NL" sz="2200">
                <a:solidFill>
                  <a:schemeClr val="accent2"/>
                </a:solidFill>
              </a:rPr>
              <a:t>We kunnen op 2 manieren aan ioniserende stralen worden blootgesteld: </a:t>
            </a:r>
          </a:p>
          <a:p>
            <a:pPr lvl="1" rtl="0">
              <a:lnSpc>
                <a:spcPct val="120000"/>
              </a:lnSpc>
              <a:spcBef>
                <a:spcPts val="0"/>
              </a:spcBef>
            </a:pPr>
            <a:r>
              <a:rPr lang="nl-NL" sz="1900" b="1">
                <a:solidFill>
                  <a:schemeClr val="accent2"/>
                </a:solidFill>
              </a:rPr>
              <a:t>bestraling;</a:t>
            </a:r>
          </a:p>
          <a:p>
            <a:pPr lvl="1" rtl="0">
              <a:lnSpc>
                <a:spcPct val="120000"/>
              </a:lnSpc>
              <a:spcBef>
                <a:spcPts val="0"/>
              </a:spcBef>
            </a:pPr>
            <a:r>
              <a:rPr lang="nl-NL" sz="1900" b="1">
                <a:solidFill>
                  <a:schemeClr val="accent2"/>
                </a:solidFill>
              </a:rPr>
              <a:t>inwendige en/of uitwendige besmetting.</a:t>
            </a:r>
          </a:p>
          <a:p>
            <a:endParaRPr lang="fr-BE" dirty="0"/>
          </a:p>
        </p:txBody>
      </p:sp>
      <p:pic>
        <p:nvPicPr>
          <p:cNvPr id="4" name="Picture 10">
            <a:extLst>
              <a:ext uri="{FF2B5EF4-FFF2-40B4-BE49-F238E27FC236}">
                <a16:creationId xmlns:a16="http://schemas.microsoft.com/office/drawing/2014/main" id="{D05124FC-C0F4-42EA-8111-226B75F3E0B7}"/>
              </a:ext>
            </a:extLst>
          </p:cNvPr>
          <p:cNvPicPr>
            <a:picLocks noChangeAspect="1" noChangeArrowheads="1"/>
          </p:cNvPicPr>
          <p:nvPr/>
        </p:nvPicPr>
        <p:blipFill rotWithShape="1">
          <a:blip r:embed="rId3" cstate="print"/>
          <a:srcRect t="1843" r="1896"/>
          <a:stretch/>
        </p:blipFill>
        <p:spPr bwMode="auto">
          <a:xfrm>
            <a:off x="8251375" y="2321307"/>
            <a:ext cx="3617895" cy="3501173"/>
          </a:xfrm>
          <a:prstGeom prst="rect">
            <a:avLst/>
          </a:prstGeom>
          <a:noFill/>
          <a:ln w="9525">
            <a:noFill/>
            <a:miter lim="800000"/>
            <a:headEnd/>
            <a:tailEnd/>
          </a:ln>
        </p:spPr>
      </p:pic>
    </p:spTree>
    <p:extLst>
      <p:ext uri="{BB962C8B-B14F-4D97-AF65-F5344CB8AC3E}">
        <p14:creationId xmlns:p14="http://schemas.microsoft.com/office/powerpoint/2010/main" val="32743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FDBC6-BDD5-4D18-9E13-7213FEA579ED}"/>
              </a:ext>
            </a:extLst>
          </p:cNvPr>
          <p:cNvSpPr>
            <a:spLocks noGrp="1"/>
          </p:cNvSpPr>
          <p:nvPr>
            <p:ph type="ctrTitle"/>
          </p:nvPr>
        </p:nvSpPr>
        <p:spPr/>
        <p:txBody>
          <a:bodyPr>
            <a:normAutofit fontScale="90000"/>
          </a:bodyPr>
          <a:lstStyle/>
          <a:p>
            <a:pPr rtl="0"/>
            <a:r>
              <a:rPr lang="nl-NL" sz="4400"/>
              <a:t>De gevaren van radioactiviteit</a:t>
            </a:r>
            <a:br>
              <a:rPr lang="fr-BE" dirty="0"/>
            </a:br>
            <a:r>
              <a:rPr lang="nl-NL" sz="3600" i="1">
                <a:solidFill>
                  <a:schemeClr val="bg2"/>
                </a:solidFill>
              </a:rPr>
              <a:t>De besmetting</a:t>
            </a:r>
          </a:p>
        </p:txBody>
      </p:sp>
      <p:sp>
        <p:nvSpPr>
          <p:cNvPr id="3" name="Espace réservé du texte 2">
            <a:extLst>
              <a:ext uri="{FF2B5EF4-FFF2-40B4-BE49-F238E27FC236}">
                <a16:creationId xmlns:a16="http://schemas.microsoft.com/office/drawing/2014/main" id="{20F4C5E6-F2AB-4189-89B9-FC4E39663ACB}"/>
              </a:ext>
            </a:extLst>
          </p:cNvPr>
          <p:cNvSpPr>
            <a:spLocks noGrp="1"/>
          </p:cNvSpPr>
          <p:nvPr>
            <p:ph type="body" sz="quarter" idx="10"/>
          </p:nvPr>
        </p:nvSpPr>
        <p:spPr>
          <a:xfrm>
            <a:off x="1004331" y="2321307"/>
            <a:ext cx="10372915" cy="4270562"/>
          </a:xfrm>
        </p:spPr>
        <p:txBody>
          <a:bodyPr>
            <a:normAutofit/>
          </a:bodyPr>
          <a:lstStyle/>
          <a:p>
            <a:pPr rtl="0"/>
            <a:r>
              <a:rPr lang="nl-NL" sz="1900"/>
              <a:t>De besmettingsrisico’s zijn gekoppeld aan de fysische vorm van de radioactieve materie:</a:t>
            </a:r>
          </a:p>
          <a:p>
            <a:pPr marL="0" indent="0" algn="ctr">
              <a:buNone/>
            </a:pPr>
            <a:endParaRPr lang="fr-BE" sz="2200" b="1" dirty="0">
              <a:solidFill>
                <a:schemeClr val="accent1"/>
              </a:solidFill>
            </a:endParaRPr>
          </a:p>
          <a:p>
            <a:pPr marL="0" indent="0" algn="ctr">
              <a:buNone/>
            </a:pPr>
            <a:endParaRPr lang="fr-BE" sz="2200" b="1" dirty="0">
              <a:solidFill>
                <a:schemeClr val="accent1"/>
              </a:solidFill>
            </a:endParaRPr>
          </a:p>
          <a:p>
            <a:pPr marL="0" indent="0" algn="ctr">
              <a:buNone/>
            </a:pPr>
            <a:endParaRPr lang="fr-BE" sz="2200" b="1" dirty="0">
              <a:solidFill>
                <a:schemeClr val="accent1"/>
              </a:solidFill>
            </a:endParaRPr>
          </a:p>
          <a:p>
            <a:pPr marL="0" indent="0" algn="ctr">
              <a:buNone/>
            </a:pPr>
            <a:endParaRPr lang="fr-BE" sz="2200" b="1" dirty="0">
              <a:solidFill>
                <a:schemeClr val="accent1"/>
              </a:solidFill>
            </a:endParaRPr>
          </a:p>
          <a:p>
            <a:pPr marL="0" indent="0" algn="ctr">
              <a:buNone/>
            </a:pPr>
            <a:endParaRPr lang="fr-BE" sz="2200" b="1" dirty="0">
              <a:solidFill>
                <a:schemeClr val="accent1"/>
              </a:solidFill>
            </a:endParaRPr>
          </a:p>
          <a:p>
            <a:pPr marL="0" indent="0" algn="ctr">
              <a:buNone/>
            </a:pPr>
            <a:endParaRPr lang="fr-BE" sz="2200" b="1" dirty="0">
              <a:solidFill>
                <a:schemeClr val="accent1"/>
              </a:solidFill>
            </a:endParaRPr>
          </a:p>
          <a:p>
            <a:pPr marL="0" indent="0" algn="ctr">
              <a:buNone/>
            </a:pPr>
            <a:endParaRPr lang="fr-BE" sz="1900" b="1" dirty="0">
              <a:solidFill>
                <a:schemeClr val="accent1"/>
              </a:solidFill>
            </a:endParaRPr>
          </a:p>
          <a:p>
            <a:pPr marL="0" indent="0" algn="ctr" rtl="0">
              <a:buNone/>
            </a:pPr>
            <a:r>
              <a:rPr lang="nl-NL" sz="1900" b="1">
                <a:solidFill>
                  <a:schemeClr val="accent1"/>
                </a:solidFill>
              </a:rPr>
              <a:t>Een (inwendige of uitwendige) besmetting veroorzaakt steeds een bestraling.</a:t>
            </a:r>
          </a:p>
        </p:txBody>
      </p:sp>
      <p:graphicFrame>
        <p:nvGraphicFramePr>
          <p:cNvPr id="4" name="Tableau 3">
            <a:extLst>
              <a:ext uri="{FF2B5EF4-FFF2-40B4-BE49-F238E27FC236}">
                <a16:creationId xmlns:a16="http://schemas.microsoft.com/office/drawing/2014/main" id="{58E309E5-6F5E-443F-B4BF-36A6B506FEE1}"/>
              </a:ext>
            </a:extLst>
          </p:cNvPr>
          <p:cNvGraphicFramePr>
            <a:graphicFrameLocks noGrp="1"/>
          </p:cNvGraphicFramePr>
          <p:nvPr>
            <p:extLst>
              <p:ext uri="{D42A27DB-BD31-4B8C-83A1-F6EECF244321}">
                <p14:modId xmlns:p14="http://schemas.microsoft.com/office/powerpoint/2010/main" val="2077374332"/>
              </p:ext>
            </p:extLst>
          </p:nvPr>
        </p:nvGraphicFramePr>
        <p:xfrm>
          <a:off x="1323835" y="2766830"/>
          <a:ext cx="10053411" cy="2839720"/>
        </p:xfrm>
        <a:graphic>
          <a:graphicData uri="http://schemas.openxmlformats.org/drawingml/2006/table">
            <a:tbl>
              <a:tblPr firstRow="1" bandRow="1">
                <a:tableStyleId>{5C22544A-7EE6-4342-B048-85BDC9FD1C3A}</a:tableStyleId>
              </a:tblPr>
              <a:tblGrid>
                <a:gridCol w="3351137">
                  <a:extLst>
                    <a:ext uri="{9D8B030D-6E8A-4147-A177-3AD203B41FA5}">
                      <a16:colId xmlns:a16="http://schemas.microsoft.com/office/drawing/2014/main" val="233293628"/>
                    </a:ext>
                  </a:extLst>
                </a:gridCol>
                <a:gridCol w="3351137">
                  <a:extLst>
                    <a:ext uri="{9D8B030D-6E8A-4147-A177-3AD203B41FA5}">
                      <a16:colId xmlns:a16="http://schemas.microsoft.com/office/drawing/2014/main" val="3345591871"/>
                    </a:ext>
                  </a:extLst>
                </a:gridCol>
                <a:gridCol w="3351137">
                  <a:extLst>
                    <a:ext uri="{9D8B030D-6E8A-4147-A177-3AD203B41FA5}">
                      <a16:colId xmlns:a16="http://schemas.microsoft.com/office/drawing/2014/main" val="2538100629"/>
                    </a:ext>
                  </a:extLst>
                </a:gridCol>
              </a:tblGrid>
              <a:tr h="370840">
                <a:tc>
                  <a:txBody>
                    <a:bodyPr/>
                    <a:lstStyle/>
                    <a:p>
                      <a:pPr algn="ctr" rtl="0"/>
                      <a:r>
                        <a:rPr lang="nl-NL" sz="1500">
                          <a:latin typeface="DIN Next LT Pro Light" panose="020B0303020203050203" pitchFamily="34" charset="0"/>
                        </a:rPr>
                        <a:t>Gas</a:t>
                      </a:r>
                    </a:p>
                  </a:txBody>
                  <a:tcPr anchor="ctr"/>
                </a:tc>
                <a:tc>
                  <a:txBody>
                    <a:bodyPr/>
                    <a:lstStyle/>
                    <a:p>
                      <a:pPr algn="ctr" rtl="0"/>
                      <a:r>
                        <a:rPr lang="nl-NL" sz="1500">
                          <a:latin typeface="DIN Next LT Pro Light" panose="020B0303020203050203" pitchFamily="34" charset="0"/>
                        </a:rPr>
                        <a:t>Vast</a:t>
                      </a:r>
                    </a:p>
                  </a:txBody>
                  <a:tcPr anchor="ctr"/>
                </a:tc>
                <a:tc>
                  <a:txBody>
                    <a:bodyPr/>
                    <a:lstStyle/>
                    <a:p>
                      <a:pPr algn="ctr" rtl="0"/>
                      <a:r>
                        <a:rPr lang="nl-NL" sz="1500">
                          <a:latin typeface="DIN Next LT Pro Light" panose="020B0303020203050203" pitchFamily="34" charset="0"/>
                        </a:rPr>
                        <a:t>Vloeibaar</a:t>
                      </a:r>
                    </a:p>
                  </a:txBody>
                  <a:tcPr anchor="ctr"/>
                </a:tc>
                <a:extLst>
                  <a:ext uri="{0D108BD9-81ED-4DB2-BD59-A6C34878D82A}">
                    <a16:rowId xmlns:a16="http://schemas.microsoft.com/office/drawing/2014/main" val="3236394134"/>
                  </a:ext>
                </a:extLst>
              </a:tr>
              <a:tr h="908008">
                <a:tc>
                  <a:txBody>
                    <a:bodyPr/>
                    <a:lstStyle/>
                    <a:p>
                      <a:pPr algn="ctr" rtl="0"/>
                      <a:r>
                        <a:rPr lang="nl-NL" sz="1500">
                          <a:latin typeface="DIN Next LT Pro Light" panose="020B0303020203050203" pitchFamily="34" charset="0"/>
                        </a:rPr>
                        <a:t>De radioactiviteit kan in het lichaam worden opgenomen door inademing.</a:t>
                      </a:r>
                    </a:p>
                  </a:txBody>
                  <a:tcPr anchor="ctr">
                    <a:solidFill>
                      <a:schemeClr val="bg1">
                        <a:lumMod val="95000"/>
                      </a:schemeClr>
                    </a:solidFill>
                  </a:tcPr>
                </a:tc>
                <a:tc>
                  <a:txBody>
                    <a:bodyPr/>
                    <a:lstStyle/>
                    <a:p>
                      <a:pPr algn="ctr" rtl="0">
                        <a:spcBef>
                          <a:spcPts val="1800"/>
                        </a:spcBef>
                        <a:spcAft>
                          <a:spcPts val="1800"/>
                        </a:spcAft>
                      </a:pPr>
                      <a:br>
                        <a:rPr lang="fr-BE" sz="1500" dirty="0">
                          <a:latin typeface="DIN Next LT Pro Light" panose="020B0303020203050203" pitchFamily="34" charset="0"/>
                        </a:rPr>
                      </a:br>
                      <a:r>
                        <a:rPr lang="nl-NL" sz="1500">
                          <a:latin typeface="DIN Next LT Pro Light" panose="020B0303020203050203" pitchFamily="34" charset="0"/>
                        </a:rPr>
                        <a:t>De radioactiviteit kan in het lichaam worden </a:t>
                      </a:r>
                      <a:r>
                        <a:rPr lang="nl-NL" sz="1500">
                          <a:solidFill>
                            <a:srgbClr val="FF0000"/>
                          </a:solidFill>
                          <a:latin typeface="DIN Next LT Pro Light" panose="020B0303020203050203" pitchFamily="34" charset="0"/>
                        </a:rPr>
                        <a:t>opgenomen door inademing </a:t>
                      </a:r>
                      <a:r>
                        <a:rPr lang="nl-NL" sz="1500">
                          <a:latin typeface="DIN Next LT Pro Light" panose="020B0303020203050203" pitchFamily="34" charset="0"/>
                        </a:rPr>
                        <a:t>(bij stofdeeltjes), </a:t>
                      </a:r>
                      <a:r>
                        <a:rPr lang="nl-NL" sz="1500">
                          <a:solidFill>
                            <a:srgbClr val="FF0000"/>
                          </a:solidFill>
                          <a:latin typeface="DIN Next LT Pro Light" panose="020B0303020203050203" pitchFamily="34" charset="0"/>
                        </a:rPr>
                        <a:t>of door inslikken </a:t>
                      </a:r>
                      <a:r>
                        <a:rPr lang="nl-NL" sz="1500">
                          <a:latin typeface="DIN Next LT Pro Light" panose="020B0303020203050203" pitchFamily="34" charset="0"/>
                        </a:rPr>
                        <a:t>of </a:t>
                      </a:r>
                      <a:r>
                        <a:rPr lang="nl-NL" sz="1500">
                          <a:solidFill>
                            <a:srgbClr val="FFC000"/>
                          </a:solidFill>
                          <a:latin typeface="DIN Next LT Pro Light" panose="020B0303020203050203" pitchFamily="34" charset="0"/>
                        </a:rPr>
                        <a:t>zich op de huid vastzetten</a:t>
                      </a:r>
                      <a:r>
                        <a:rPr lang="nl-NL" sz="1500">
                          <a:solidFill>
                            <a:srgbClr val="FF0000"/>
                          </a:solidFill>
                          <a:latin typeface="DIN Next LT Pro Light" panose="020B0303020203050203" pitchFamily="34" charset="0"/>
                        </a:rPr>
                        <a:t> (of door de huid heen gaan bij een wonde)</a:t>
                      </a:r>
                      <a:br>
                        <a:rPr lang="fr-BE" sz="1500" dirty="0">
                          <a:solidFill>
                            <a:srgbClr val="FF0000"/>
                          </a:solidFill>
                          <a:latin typeface="DIN Next LT Pro Light" panose="020B0303020203050203" pitchFamily="34" charset="0"/>
                        </a:rPr>
                      </a:br>
                      <a:r>
                        <a:rPr lang="nl-NL" sz="1500">
                          <a:latin typeface="DIN Next LT Pro Light" panose="020B0303020203050203" pitchFamily="34" charset="0"/>
                        </a:rPr>
                        <a:t>.</a:t>
                      </a:r>
                    </a:p>
                  </a:txBody>
                  <a:tcPr anchor="ctr">
                    <a:solidFill>
                      <a:schemeClr val="bg1">
                        <a:lumMod val="95000"/>
                      </a:schemeClr>
                    </a:solidFill>
                  </a:tcPr>
                </a:tc>
                <a:tc>
                  <a:txBody>
                    <a:bodyPr/>
                    <a:lstStyle/>
                    <a:p>
                      <a:pPr algn="ctr" rtl="0"/>
                      <a:r>
                        <a:rPr lang="nl-NL" sz="1500">
                          <a:latin typeface="DIN Next LT Pro Light" panose="020B0303020203050203" pitchFamily="34" charset="0"/>
                        </a:rPr>
                        <a:t>De radioactiviteit kan worden </a:t>
                      </a:r>
                      <a:r>
                        <a:rPr lang="nl-NL" sz="1500">
                          <a:solidFill>
                            <a:srgbClr val="FF0000"/>
                          </a:solidFill>
                          <a:latin typeface="DIN Next LT Pro Light" panose="020B0303020203050203" pitchFamily="34" charset="0"/>
                        </a:rPr>
                        <a:t>opgenomen via inslikking </a:t>
                      </a:r>
                      <a:r>
                        <a:rPr lang="nl-NL" sz="1500">
                          <a:latin typeface="DIN Next LT Pro Light" panose="020B0303020203050203" pitchFamily="34" charset="0"/>
                        </a:rPr>
                        <a:t>of </a:t>
                      </a:r>
                      <a:r>
                        <a:rPr lang="nl-NL" sz="1500">
                          <a:solidFill>
                            <a:srgbClr val="FFC000"/>
                          </a:solidFill>
                          <a:latin typeface="DIN Next LT Pro Light" panose="020B0303020203050203" pitchFamily="34" charset="0"/>
                        </a:rPr>
                        <a:t>zich op de huid vastzetten </a:t>
                      </a:r>
                      <a:br>
                        <a:rPr lang="fr-BE" sz="1500" dirty="0">
                          <a:solidFill>
                            <a:srgbClr val="FFC000"/>
                          </a:solidFill>
                          <a:latin typeface="DIN Next LT Pro Light" panose="020B0303020203050203" pitchFamily="34" charset="0"/>
                        </a:rPr>
                      </a:br>
                      <a:r>
                        <a:rPr lang="nl-NL" sz="1500">
                          <a:solidFill>
                            <a:srgbClr val="FF0000"/>
                          </a:solidFill>
                          <a:latin typeface="DIN Next LT Pro Light" panose="020B0303020203050203" pitchFamily="34" charset="0"/>
                        </a:rPr>
                        <a:t>(of door de huid heen gaan bij een wonde)</a:t>
                      </a:r>
                      <a:br>
                        <a:rPr lang="fr-BE" sz="1500" dirty="0">
                          <a:solidFill>
                            <a:srgbClr val="FF0000"/>
                          </a:solidFill>
                          <a:latin typeface="DIN Next LT Pro Light" panose="020B0303020203050203" pitchFamily="34" charset="0"/>
                        </a:rPr>
                      </a:br>
                      <a:r>
                        <a:rPr lang="nl-NL" sz="1500">
                          <a:latin typeface="DIN Next LT Pro Light" panose="020B0303020203050203" pitchFamily="34" charset="0"/>
                        </a:rPr>
                        <a:t>.</a:t>
                      </a:r>
                    </a:p>
                  </a:txBody>
                  <a:tcPr anchor="ctr">
                    <a:solidFill>
                      <a:schemeClr val="bg1">
                        <a:lumMod val="95000"/>
                      </a:schemeClr>
                    </a:solidFill>
                  </a:tcPr>
                </a:tc>
                <a:extLst>
                  <a:ext uri="{0D108BD9-81ED-4DB2-BD59-A6C34878D82A}">
                    <a16:rowId xmlns:a16="http://schemas.microsoft.com/office/drawing/2014/main" val="3844566469"/>
                  </a:ext>
                </a:extLst>
              </a:tr>
              <a:tr h="370840">
                <a:tc>
                  <a:txBody>
                    <a:bodyPr/>
                    <a:lstStyle/>
                    <a:p>
                      <a:pPr algn="ctr" rtl="0"/>
                      <a:r>
                        <a:rPr lang="nl-NL" sz="1500" b="1">
                          <a:solidFill>
                            <a:srgbClr val="FF0000"/>
                          </a:solidFill>
                          <a:latin typeface="DIN Next LT Pro Light" panose="020B0303020203050203" pitchFamily="34" charset="0"/>
                          <a:sym typeface="Wingdings" pitchFamily="2" charset="2"/>
                        </a:rPr>
                        <a:t>Inwendige</a:t>
                      </a:r>
                      <a:r>
                        <a:rPr lang="nl-NL" sz="1500" b="1">
                          <a:latin typeface="DIN Next LT Pro Light" panose="020B0303020203050203" pitchFamily="34" charset="0"/>
                          <a:sym typeface="Wingdings" pitchFamily="2" charset="2"/>
                        </a:rPr>
                        <a:t> besmetting</a:t>
                      </a:r>
                    </a:p>
                  </a:txBody>
                  <a:tcPr anchor="ctr">
                    <a:solidFill>
                      <a:schemeClr val="bg1">
                        <a:lumMod val="85000"/>
                      </a:schemeClr>
                    </a:solidFill>
                  </a:tcPr>
                </a:tc>
                <a:tc>
                  <a:txBody>
                    <a:bodyPr/>
                    <a:lstStyle/>
                    <a:p>
                      <a:pPr algn="ctr" rtl="0"/>
                      <a:br>
                        <a:rPr lang="fr-BE" sz="1500" b="1" dirty="0">
                          <a:latin typeface="DIN Next LT Pro Light" panose="020B0303020203050203" pitchFamily="34" charset="0"/>
                          <a:sym typeface="Wingdings" pitchFamily="2" charset="2"/>
                        </a:rPr>
                      </a:br>
                      <a:r>
                        <a:rPr lang="nl-NL" sz="1500" b="1">
                          <a:solidFill>
                            <a:srgbClr val="FF0000"/>
                          </a:solidFill>
                          <a:latin typeface="DIN Next LT Pro Light" panose="020B0303020203050203" pitchFamily="34" charset="0"/>
                          <a:sym typeface="Wingdings" pitchFamily="2" charset="2"/>
                        </a:rPr>
                        <a:t>Inwendige </a:t>
                      </a:r>
                      <a:r>
                        <a:rPr lang="nl-NL" sz="1500" b="1">
                          <a:latin typeface="DIN Next LT Pro Light" panose="020B0303020203050203" pitchFamily="34" charset="0"/>
                          <a:sym typeface="Wingdings" pitchFamily="2" charset="2"/>
                        </a:rPr>
                        <a:t>en/of</a:t>
                      </a:r>
                      <a:r>
                        <a:rPr lang="nl-NL" sz="1500" b="1">
                          <a:solidFill>
                            <a:srgbClr val="FF0000"/>
                          </a:solidFill>
                          <a:latin typeface="DIN Next LT Pro Light" panose="020B0303020203050203" pitchFamily="34" charset="0"/>
                          <a:sym typeface="Wingdings" pitchFamily="2" charset="2"/>
                        </a:rPr>
                        <a:t> </a:t>
                      </a:r>
                      <a:r>
                        <a:rPr lang="nl-NL" sz="1500" b="1">
                          <a:solidFill>
                            <a:srgbClr val="FFC000"/>
                          </a:solidFill>
                          <a:latin typeface="DIN Next LT Pro Light" panose="020B0303020203050203" pitchFamily="34" charset="0"/>
                          <a:sym typeface="Wingdings" pitchFamily="2" charset="2"/>
                        </a:rPr>
                        <a:t> uitwendige</a:t>
                      </a:r>
                      <a:br>
                        <a:rPr lang="fr-BE" sz="1500" b="1" dirty="0">
                          <a:solidFill>
                            <a:srgbClr val="FFC000"/>
                          </a:solidFill>
                          <a:latin typeface="DIN Next LT Pro Light" panose="020B0303020203050203" pitchFamily="34" charset="0"/>
                          <a:sym typeface="Wingdings" pitchFamily="2" charset="2"/>
                        </a:rPr>
                      </a:br>
                      <a:r>
                        <a:rPr lang="nl-NL" sz="1500" b="1">
                          <a:latin typeface="DIN Next LT Pro Light" panose="020B0303020203050203" pitchFamily="34" charset="0"/>
                          <a:sym typeface="Wingdings" pitchFamily="2" charset="2"/>
                        </a:rPr>
                        <a:t> besmetting</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500" b="1">
                          <a:solidFill>
                            <a:srgbClr val="FF0000"/>
                          </a:solidFill>
                          <a:latin typeface="DIN Next LT Pro Light" panose="020B0303020203050203" pitchFamily="34" charset="0"/>
                          <a:sym typeface="Wingdings" pitchFamily="2" charset="2"/>
                        </a:rPr>
                        <a:t>Inwendige </a:t>
                      </a:r>
                      <a:r>
                        <a:rPr lang="nl-NL" sz="1500" b="1">
                          <a:latin typeface="DIN Next LT Pro Light" panose="020B0303020203050203" pitchFamily="34" charset="0"/>
                          <a:sym typeface="Wingdings" pitchFamily="2" charset="2"/>
                        </a:rPr>
                        <a:t>en/of</a:t>
                      </a:r>
                      <a:r>
                        <a:rPr lang="nl-NL" sz="1500" b="1">
                          <a:solidFill>
                            <a:srgbClr val="FF0000"/>
                          </a:solidFill>
                          <a:latin typeface="DIN Next LT Pro Light" panose="020B0303020203050203" pitchFamily="34" charset="0"/>
                          <a:sym typeface="Wingdings" pitchFamily="2" charset="2"/>
                        </a:rPr>
                        <a:t> </a:t>
                      </a:r>
                      <a:r>
                        <a:rPr lang="nl-NL" sz="1500" b="1">
                          <a:solidFill>
                            <a:srgbClr val="FFC000"/>
                          </a:solidFill>
                          <a:latin typeface="DIN Next LT Pro Light" panose="020B0303020203050203" pitchFamily="34" charset="0"/>
                          <a:sym typeface="Wingdings" pitchFamily="2" charset="2"/>
                        </a:rPr>
                        <a:t> uitwendige</a:t>
                      </a:r>
                      <a:r>
                        <a:rPr lang="nl-NL" sz="1500" b="1">
                          <a:latin typeface="DIN Next LT Pro Light" panose="020B0303020203050203" pitchFamily="34" charset="0"/>
                          <a:sym typeface="Wingdings" pitchFamily="2" charset="2"/>
                        </a:rPr>
                        <a:t> besmetting</a:t>
                      </a:r>
                    </a:p>
                  </a:txBody>
                  <a:tcPr anchor="ctr">
                    <a:solidFill>
                      <a:schemeClr val="bg1">
                        <a:lumMod val="85000"/>
                      </a:schemeClr>
                    </a:solidFill>
                  </a:tcPr>
                </a:tc>
                <a:extLst>
                  <a:ext uri="{0D108BD9-81ED-4DB2-BD59-A6C34878D82A}">
                    <a16:rowId xmlns:a16="http://schemas.microsoft.com/office/drawing/2014/main" val="826459907"/>
                  </a:ext>
                </a:extLst>
              </a:tr>
            </a:tbl>
          </a:graphicData>
        </a:graphic>
      </p:graphicFrame>
    </p:spTree>
    <p:extLst>
      <p:ext uri="{BB962C8B-B14F-4D97-AF65-F5344CB8AC3E}">
        <p14:creationId xmlns:p14="http://schemas.microsoft.com/office/powerpoint/2010/main" val="205237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B8C8D-1393-4F52-92F1-70560A03A2F4}"/>
              </a:ext>
            </a:extLst>
          </p:cNvPr>
          <p:cNvSpPr>
            <a:spLocks noGrp="1"/>
          </p:cNvSpPr>
          <p:nvPr>
            <p:ph type="ctrTitle"/>
          </p:nvPr>
        </p:nvSpPr>
        <p:spPr>
          <a:xfrm>
            <a:off x="1004329" y="760030"/>
            <a:ext cx="10760207" cy="1012263"/>
          </a:xfrm>
        </p:spPr>
        <p:txBody>
          <a:bodyPr>
            <a:normAutofit/>
          </a:bodyPr>
          <a:lstStyle/>
          <a:p>
            <a:pPr rtl="0"/>
            <a:r>
              <a:rPr lang="nl-NL" sz="4000"/>
              <a:t>In het IRE gebruikte radioactieve stoffen</a:t>
            </a:r>
          </a:p>
        </p:txBody>
      </p:sp>
      <p:sp>
        <p:nvSpPr>
          <p:cNvPr id="3" name="Espace réservé du texte 2">
            <a:extLst>
              <a:ext uri="{FF2B5EF4-FFF2-40B4-BE49-F238E27FC236}">
                <a16:creationId xmlns:a16="http://schemas.microsoft.com/office/drawing/2014/main" id="{EB525724-E6F6-4451-84E3-A29E95D5323F}"/>
              </a:ext>
            </a:extLst>
          </p:cNvPr>
          <p:cNvSpPr>
            <a:spLocks noGrp="1"/>
          </p:cNvSpPr>
          <p:nvPr>
            <p:ph type="body" sz="quarter" idx="10"/>
          </p:nvPr>
        </p:nvSpPr>
        <p:spPr/>
        <p:txBody>
          <a:bodyPr>
            <a:normAutofit/>
          </a:bodyPr>
          <a:lstStyle/>
          <a:p>
            <a:pPr rtl="0"/>
            <a:r>
              <a:rPr lang="nl-NL" sz="2100"/>
              <a:t>De belangrijkste radioactieve elementen die in het IRE worden gebruikt, zijn: </a:t>
            </a:r>
          </a:p>
          <a:p>
            <a:pPr marL="0" indent="0">
              <a:buNone/>
            </a:pPr>
            <a:endParaRPr lang="fr-BE" dirty="0">
              <a:solidFill>
                <a:srgbClr val="FF0000"/>
              </a:solidFill>
            </a:endParaRPr>
          </a:p>
          <a:p>
            <a:pPr marL="0" indent="0">
              <a:buNone/>
            </a:pPr>
            <a:endParaRPr lang="fr-BE" dirty="0">
              <a:solidFill>
                <a:srgbClr val="FF0000"/>
              </a:solidFill>
            </a:endParaRPr>
          </a:p>
          <a:p>
            <a:pPr marL="0" indent="0">
              <a:buNone/>
            </a:pPr>
            <a:endParaRPr lang="fr-BE" dirty="0">
              <a:solidFill>
                <a:srgbClr val="FF0000"/>
              </a:solidFill>
            </a:endParaRPr>
          </a:p>
          <a:p>
            <a:pPr marL="0" indent="0">
              <a:buNone/>
            </a:pPr>
            <a:endParaRPr lang="fr-BE" dirty="0">
              <a:solidFill>
                <a:srgbClr val="FF0000"/>
              </a:solidFill>
            </a:endParaRPr>
          </a:p>
          <a:p>
            <a:pPr marL="0" indent="0">
              <a:buNone/>
            </a:pPr>
            <a:endParaRPr lang="fr-BE" dirty="0">
              <a:solidFill>
                <a:srgbClr val="FF0000"/>
              </a:solidFill>
            </a:endParaRPr>
          </a:p>
          <a:p>
            <a:pPr marL="0" indent="0" rtl="0">
              <a:buNone/>
            </a:pPr>
            <a:br>
              <a:rPr lang="fr-BE" dirty="0">
                <a:solidFill>
                  <a:srgbClr val="FF0000"/>
                </a:solidFill>
              </a:rPr>
            </a:br>
            <a:r>
              <a:rPr lang="nl-NL" sz="1900">
                <a:solidFill>
                  <a:srgbClr val="FF0000"/>
                </a:solidFill>
              </a:rPr>
              <a:t>(*) Radiotoxiciteit: biologisch effect van een radioactieve isotoop wanneer hij in het lichaam van de mens wordt opgenomen.</a:t>
            </a:r>
          </a:p>
        </p:txBody>
      </p:sp>
      <p:graphicFrame>
        <p:nvGraphicFramePr>
          <p:cNvPr id="4" name="Tableau 3">
            <a:extLst>
              <a:ext uri="{FF2B5EF4-FFF2-40B4-BE49-F238E27FC236}">
                <a16:creationId xmlns:a16="http://schemas.microsoft.com/office/drawing/2014/main" id="{84A46BF8-6B1F-4EF1-8848-E3053A87739D}"/>
              </a:ext>
            </a:extLst>
          </p:cNvPr>
          <p:cNvGraphicFramePr>
            <a:graphicFrameLocks noGrp="1"/>
          </p:cNvGraphicFramePr>
          <p:nvPr>
            <p:extLst>
              <p:ext uri="{D42A27DB-BD31-4B8C-83A1-F6EECF244321}">
                <p14:modId xmlns:p14="http://schemas.microsoft.com/office/powerpoint/2010/main" val="3001947703"/>
              </p:ext>
            </p:extLst>
          </p:nvPr>
        </p:nvGraphicFramePr>
        <p:xfrm>
          <a:off x="2831978" y="3106897"/>
          <a:ext cx="5347257" cy="2096008"/>
        </p:xfrm>
        <a:graphic>
          <a:graphicData uri="http://schemas.openxmlformats.org/drawingml/2006/table">
            <a:tbl>
              <a:tblPr bandRow="1">
                <a:tableStyleId>{93296810-A885-4BE3-A3E7-6D5BEEA58F35}</a:tableStyleId>
              </a:tblPr>
              <a:tblGrid>
                <a:gridCol w="2544890">
                  <a:extLst>
                    <a:ext uri="{9D8B030D-6E8A-4147-A177-3AD203B41FA5}">
                      <a16:colId xmlns:a16="http://schemas.microsoft.com/office/drawing/2014/main" val="233293628"/>
                    </a:ext>
                  </a:extLst>
                </a:gridCol>
                <a:gridCol w="2802367">
                  <a:extLst>
                    <a:ext uri="{9D8B030D-6E8A-4147-A177-3AD203B41FA5}">
                      <a16:colId xmlns:a16="http://schemas.microsoft.com/office/drawing/2014/main" val="3345591871"/>
                    </a:ext>
                  </a:extLst>
                </a:gridCol>
              </a:tblGrid>
              <a:tr h="366743">
                <a:tc>
                  <a:txBody>
                    <a:bodyPr/>
                    <a:lstStyle/>
                    <a:p>
                      <a:pPr lvl="0" rtl="0">
                        <a:lnSpc>
                          <a:spcPct val="110000"/>
                        </a:lnSpc>
                        <a:spcBef>
                          <a:spcPts val="0"/>
                        </a:spcBef>
                      </a:pPr>
                      <a:r>
                        <a:rPr lang="nl-NL" sz="1700"/>
                        <a:t>jodium-131 (gas of vloeibaar)</a:t>
                      </a:r>
                    </a:p>
                  </a:txBody>
                  <a:tcPr anchor="ctr"/>
                </a:tc>
                <a:tc>
                  <a:txBody>
                    <a:bodyPr/>
                    <a:lstStyle/>
                    <a:p>
                      <a:pPr algn="l" rtl="0"/>
                      <a:r>
                        <a:rPr lang="nl-NL" sz="1600" cap="all" baseline="0">
                          <a:solidFill>
                            <a:srgbClr val="FF0000"/>
                          </a:solidFill>
                        </a:rPr>
                        <a:t>HEEL RADIOTOXISCH</a:t>
                      </a:r>
                    </a:p>
                  </a:txBody>
                  <a:tcPr anchor="ctr"/>
                </a:tc>
                <a:extLst>
                  <a:ext uri="{0D108BD9-81ED-4DB2-BD59-A6C34878D82A}">
                    <a16:rowId xmlns:a16="http://schemas.microsoft.com/office/drawing/2014/main" val="3844566469"/>
                  </a:ext>
                </a:extLst>
              </a:tr>
              <a:tr h="358651">
                <a:tc>
                  <a:txBody>
                    <a:bodyPr/>
                    <a:lstStyle/>
                    <a:p>
                      <a:pPr lvl="0" rtl="0">
                        <a:lnSpc>
                          <a:spcPct val="110000"/>
                        </a:lnSpc>
                        <a:spcBef>
                          <a:spcPts val="0"/>
                        </a:spcBef>
                      </a:pPr>
                      <a:r>
                        <a:rPr lang="nl-NL" sz="1700"/>
                        <a:t>xenon-133 (gas)</a:t>
                      </a:r>
                    </a:p>
                  </a:txBody>
                  <a:tcPr anchor="ctr"/>
                </a:tc>
                <a:tc>
                  <a:txBody>
                    <a:bodyPr/>
                    <a:lstStyle/>
                    <a:p>
                      <a:pPr algn="l" rtl="0"/>
                      <a:r>
                        <a:rPr lang="nl-NL" sz="1600">
                          <a:solidFill>
                            <a:schemeClr val="accent1"/>
                          </a:solidFill>
                        </a:rPr>
                        <a:t>Weinig radiotoxisch</a:t>
                      </a:r>
                    </a:p>
                  </a:txBody>
                  <a:tcPr anchor="ctr"/>
                </a:tc>
                <a:extLst>
                  <a:ext uri="{0D108BD9-81ED-4DB2-BD59-A6C34878D82A}">
                    <a16:rowId xmlns:a16="http://schemas.microsoft.com/office/drawing/2014/main" val="826459907"/>
                  </a:ext>
                </a:extLst>
              </a:tr>
              <a:tr h="358651">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nl-NL" sz="1700"/>
                        <a:t>germanium-68 (vloeibaar)</a:t>
                      </a:r>
                    </a:p>
                  </a:txBody>
                  <a:tcPr anchor="ctr"/>
                </a:tc>
                <a:tc>
                  <a:txBody>
                    <a:bodyPr/>
                    <a:lstStyle/>
                    <a:p>
                      <a:pPr algn="l" rtl="0"/>
                      <a:r>
                        <a:rPr lang="nl-NL" sz="1600" cap="all" baseline="0">
                          <a:solidFill>
                            <a:srgbClr val="FF0000"/>
                          </a:solidFill>
                        </a:rPr>
                        <a:t>HEEL RADIOTOXISCH</a:t>
                      </a:r>
                    </a:p>
                  </a:txBody>
                  <a:tcPr anchor="ctr"/>
                </a:tc>
                <a:extLst>
                  <a:ext uri="{0D108BD9-81ED-4DB2-BD59-A6C34878D82A}">
                    <a16:rowId xmlns:a16="http://schemas.microsoft.com/office/drawing/2014/main" val="4019100788"/>
                  </a:ext>
                </a:extLst>
              </a:tr>
              <a:tr h="358651">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nl-NL" sz="1700"/>
                        <a:t>gallium-68 (vloeibaar)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rgbClr val="FFC000"/>
                          </a:solidFill>
                        </a:rPr>
                        <a:t>Matig radiotoxisch</a:t>
                      </a:r>
                    </a:p>
                  </a:txBody>
                  <a:tcPr anchor="ctr"/>
                </a:tc>
                <a:extLst>
                  <a:ext uri="{0D108BD9-81ED-4DB2-BD59-A6C34878D82A}">
                    <a16:rowId xmlns:a16="http://schemas.microsoft.com/office/drawing/2014/main" val="3456637884"/>
                  </a:ext>
                </a:extLst>
              </a:tr>
              <a:tr h="358651">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nl-NL" sz="1700"/>
                        <a:t>molybdeen-99 (vloeibaar)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rgbClr val="FFC000"/>
                          </a:solidFill>
                        </a:rPr>
                        <a:t>Matig radiotoxisch</a:t>
                      </a:r>
                    </a:p>
                  </a:txBody>
                  <a:tcPr anchor="ctr"/>
                </a:tc>
                <a:extLst>
                  <a:ext uri="{0D108BD9-81ED-4DB2-BD59-A6C34878D82A}">
                    <a16:rowId xmlns:a16="http://schemas.microsoft.com/office/drawing/2014/main" val="336387747"/>
                  </a:ext>
                </a:extLst>
              </a:tr>
            </a:tbl>
          </a:graphicData>
        </a:graphic>
      </p:graphicFrame>
    </p:spTree>
    <p:extLst>
      <p:ext uri="{BB962C8B-B14F-4D97-AF65-F5344CB8AC3E}">
        <p14:creationId xmlns:p14="http://schemas.microsoft.com/office/powerpoint/2010/main" val="4933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CB631-B215-42D8-85DE-D68C0CD1B4C2}"/>
              </a:ext>
            </a:extLst>
          </p:cNvPr>
          <p:cNvSpPr>
            <a:spLocks noGrp="1"/>
          </p:cNvSpPr>
          <p:nvPr>
            <p:ph type="ctrTitle"/>
          </p:nvPr>
        </p:nvSpPr>
        <p:spPr/>
        <p:txBody>
          <a:bodyPr>
            <a:normAutofit/>
          </a:bodyPr>
          <a:lstStyle/>
          <a:p>
            <a:pPr rtl="0"/>
            <a:r>
              <a:rPr lang="nl-NL" sz="4000"/>
              <a:t>Definities</a:t>
            </a:r>
          </a:p>
        </p:txBody>
      </p:sp>
      <p:sp>
        <p:nvSpPr>
          <p:cNvPr id="3" name="Espace réservé du texte 2">
            <a:extLst>
              <a:ext uri="{FF2B5EF4-FFF2-40B4-BE49-F238E27FC236}">
                <a16:creationId xmlns:a16="http://schemas.microsoft.com/office/drawing/2014/main" id="{4A6719FD-7838-4B78-8DEA-074365C05531}"/>
              </a:ext>
            </a:extLst>
          </p:cNvPr>
          <p:cNvSpPr>
            <a:spLocks noGrp="1"/>
          </p:cNvSpPr>
          <p:nvPr>
            <p:ph type="body" sz="quarter" idx="10"/>
          </p:nvPr>
        </p:nvSpPr>
        <p:spPr/>
        <p:txBody>
          <a:bodyPr>
            <a:normAutofit/>
          </a:bodyPr>
          <a:lstStyle/>
          <a:p>
            <a:pPr rtl="0">
              <a:spcBef>
                <a:spcPct val="50000"/>
              </a:spcBef>
            </a:pPr>
            <a:r>
              <a:rPr lang="nl-NL" sz="1900" u="sng">
                <a:solidFill>
                  <a:schemeClr val="accent2"/>
                </a:solidFill>
              </a:rPr>
              <a:t>Activiteit van een radioactieve stof</a:t>
            </a:r>
            <a:r>
              <a:rPr lang="nl-NL" sz="1900">
                <a:solidFill>
                  <a:schemeClr val="accent2"/>
                </a:solidFill>
              </a:rPr>
              <a:t>:</a:t>
            </a:r>
          </a:p>
          <a:p>
            <a:pPr lvl="1" rtl="0">
              <a:spcBef>
                <a:spcPct val="50000"/>
              </a:spcBef>
            </a:pPr>
            <a:r>
              <a:rPr lang="nl-NL" sz="1700"/>
              <a:t>Aantal kerndesintegraties per seconde </a:t>
            </a:r>
          </a:p>
          <a:p>
            <a:pPr lvl="1" rtl="0">
              <a:spcBef>
                <a:spcPct val="50000"/>
              </a:spcBef>
            </a:pPr>
            <a:r>
              <a:rPr lang="nl-NL" sz="1700"/>
              <a:t>Eenheid: Bq (becquerel) </a:t>
            </a:r>
          </a:p>
          <a:p>
            <a:pPr>
              <a:spcBef>
                <a:spcPct val="50000"/>
              </a:spcBef>
            </a:pPr>
            <a:endParaRPr lang="fr-BE" sz="1600" i="1" dirty="0"/>
          </a:p>
          <a:p>
            <a:pPr>
              <a:spcBef>
                <a:spcPct val="50000"/>
              </a:spcBef>
            </a:pPr>
            <a:endParaRPr lang="fr-BE" sz="1600" i="1" dirty="0"/>
          </a:p>
          <a:p>
            <a:pPr>
              <a:spcBef>
                <a:spcPct val="50000"/>
              </a:spcBef>
            </a:pPr>
            <a:endParaRPr lang="fr-BE" sz="1600" i="1" dirty="0"/>
          </a:p>
          <a:p>
            <a:pPr>
              <a:spcBef>
                <a:spcPct val="50000"/>
              </a:spcBef>
            </a:pPr>
            <a:endParaRPr lang="fr-BE" sz="1600" i="1" dirty="0"/>
          </a:p>
          <a:p>
            <a:pPr marL="0" indent="0">
              <a:spcBef>
                <a:spcPct val="50000"/>
              </a:spcBef>
              <a:buNone/>
            </a:pPr>
            <a:endParaRPr lang="fr-BE" sz="1600" i="1" dirty="0"/>
          </a:p>
          <a:p>
            <a:pPr rtl="0">
              <a:spcBef>
                <a:spcPct val="50000"/>
              </a:spcBef>
            </a:pPr>
            <a:r>
              <a:rPr lang="nl-NL" sz="1600" i="1"/>
              <a:t>NB: een desintegratie kan verschillende (types van) stralingen uitzenden.</a:t>
            </a:r>
          </a:p>
          <a:p>
            <a:endParaRPr lang="fr-BE" dirty="0"/>
          </a:p>
        </p:txBody>
      </p:sp>
      <p:sp>
        <p:nvSpPr>
          <p:cNvPr id="5" name="ZoneTexte 14">
            <a:extLst>
              <a:ext uri="{FF2B5EF4-FFF2-40B4-BE49-F238E27FC236}">
                <a16:creationId xmlns:a16="http://schemas.microsoft.com/office/drawing/2014/main" id="{8784E212-884D-4F70-B740-81812DA2642A}"/>
              </a:ext>
            </a:extLst>
          </p:cNvPr>
          <p:cNvSpPr txBox="1">
            <a:spLocks noChangeArrowheads="1"/>
          </p:cNvSpPr>
          <p:nvPr/>
        </p:nvSpPr>
        <p:spPr bwMode="auto">
          <a:xfrm>
            <a:off x="7719829" y="4347044"/>
            <a:ext cx="3657417" cy="738664"/>
          </a:xfrm>
          <a:prstGeom prst="rect">
            <a:avLst/>
          </a:prstGeom>
          <a:noFill/>
          <a:ln w="9525">
            <a:solidFill>
              <a:srgbClr val="B4BD10"/>
            </a:solidFill>
            <a:prstDash val="dash"/>
            <a:miter lim="800000"/>
            <a:headEnd/>
            <a:tailEnd/>
          </a:ln>
        </p:spPr>
        <p:txBody>
          <a:bodyPr wrap="square">
            <a:spAutoFit/>
          </a:bodyPr>
          <a:lstStyle/>
          <a:p>
            <a:pPr rtl="0"/>
            <a:r>
              <a:rPr lang="nl-NL" sz="1400" b="0">
                <a:latin typeface="DIN Next LT Pro Light" panose="020B0303020203050203" pitchFamily="34" charset="0"/>
              </a:rPr>
              <a:t>Vroegere eenheid: Ci (Curie) </a:t>
            </a:r>
          </a:p>
          <a:p>
            <a:pPr rtl="0"/>
            <a:r>
              <a:rPr lang="nl-NL" sz="1400" b="0">
                <a:latin typeface="DIN Next LT Pro Light" panose="020B0303020203050203" pitchFamily="34" charset="0"/>
              </a:rPr>
              <a:t>1 Ci = 37 GBq (37.000.000.000 Bq!!!) </a:t>
            </a:r>
          </a:p>
          <a:p>
            <a:pPr rtl="0"/>
            <a:r>
              <a:rPr lang="nl-NL" sz="1400">
                <a:solidFill>
                  <a:schemeClr val="bg1"/>
                </a:solidFill>
                <a:latin typeface="DIN Next LT Pro Light" panose="020B0303020203050203" pitchFamily="34" charset="0"/>
              </a:rPr>
              <a:t>1 Ci </a:t>
            </a:r>
            <a:r>
              <a:rPr lang="nl-NL" sz="1400" b="0">
                <a:latin typeface="DIN Next LT Pro Light" panose="020B0303020203050203" pitchFamily="34" charset="0"/>
              </a:rPr>
              <a:t>= activiteit van een gram radium-226</a:t>
            </a:r>
          </a:p>
        </p:txBody>
      </p:sp>
    </p:spTree>
    <p:extLst>
      <p:ext uri="{BB962C8B-B14F-4D97-AF65-F5344CB8AC3E}">
        <p14:creationId xmlns:p14="http://schemas.microsoft.com/office/powerpoint/2010/main" val="53331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p:transition spd="med">
        <p:fade/>
      </p:transition>
    </mc:Fallback>
  </mc:AlternateContent>
</p:sld>
</file>

<file path=ppt/theme/theme1.xml><?xml version="1.0" encoding="utf-8"?>
<a:theme xmlns:a="http://schemas.openxmlformats.org/drawingml/2006/main" name="Thème Office">
  <a:themeElements>
    <a:clrScheme name="IRE">
      <a:dk1>
        <a:srgbClr val="00205C"/>
      </a:dk1>
      <a:lt1>
        <a:sysClr val="window" lastClr="FFFFFF"/>
      </a:lt1>
      <a:dk2>
        <a:srgbClr val="002060"/>
      </a:dk2>
      <a:lt2>
        <a:srgbClr val="FFFFFF"/>
      </a:lt2>
      <a:accent1>
        <a:srgbClr val="B4BD10"/>
      </a:accent1>
      <a:accent2>
        <a:srgbClr val="00205C"/>
      </a:accent2>
      <a:accent3>
        <a:srgbClr val="D8D8D8"/>
      </a:accent3>
      <a:accent4>
        <a:srgbClr val="B4BD10"/>
      </a:accent4>
      <a:accent5>
        <a:srgbClr val="00205C"/>
      </a:accent5>
      <a:accent6>
        <a:srgbClr val="D8D8D8"/>
      </a:accent6>
      <a:hlink>
        <a:srgbClr val="00205C"/>
      </a:hlink>
      <a:folHlink>
        <a:srgbClr val="B4BD1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fb589ca4-3662-40b4-a29d-643516eb67b4" origin="userSelected"/>
</file>

<file path=customXml/itemProps1.xml><?xml version="1.0" encoding="utf-8"?>
<ds:datastoreItem xmlns:ds="http://schemas.openxmlformats.org/officeDocument/2006/customXml" ds:itemID="{EBFEF2DC-32AA-44CF-A2AA-F089CC43440D}">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Thème IRE</Template>
  <TotalTime>0</TotalTime>
  <Words>4203</Words>
  <Application>Microsoft Office PowerPoint</Application>
  <PresentationFormat>Grand écran</PresentationFormat>
  <Paragraphs>572</Paragraphs>
  <Slides>47</Slides>
  <Notes>47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47</vt:i4>
      </vt:variant>
    </vt:vector>
  </HeadingPairs>
  <TitlesOfParts>
    <vt:vector size="57" baseType="lpstr">
      <vt:lpstr>Arial</vt:lpstr>
      <vt:lpstr>Calibri</vt:lpstr>
      <vt:lpstr>Din bold</vt:lpstr>
      <vt:lpstr>DIN Next LT Pro</vt:lpstr>
      <vt:lpstr>DIN Next LT Pro Light</vt:lpstr>
      <vt:lpstr>DINNextLTPro-Medium</vt:lpstr>
      <vt:lpstr>DINNextLTPro-Regular</vt:lpstr>
      <vt:lpstr>Times New Roman</vt:lpstr>
      <vt:lpstr>Wingdings</vt:lpstr>
      <vt:lpstr>Thème Office</vt:lpstr>
      <vt:lpstr>Stralingsbeschermingsopleiding</vt:lpstr>
      <vt:lpstr>Doelstellingen</vt:lpstr>
      <vt:lpstr>Agenda</vt:lpstr>
      <vt:lpstr>Agenda</vt:lpstr>
      <vt:lpstr>Radioactiviteit</vt:lpstr>
      <vt:lpstr>De gevaren van radioactiviteit</vt:lpstr>
      <vt:lpstr>De gevaren van radioactiviteit De besmetting</vt:lpstr>
      <vt:lpstr>In het IRE gebruikte radioactieve stoffen</vt:lpstr>
      <vt:lpstr>Definities</vt:lpstr>
      <vt:lpstr>Definities</vt:lpstr>
      <vt:lpstr>De voornaamste types  van ioniserende straling zijn:</vt:lpstr>
      <vt:lpstr>Alfastraling</vt:lpstr>
      <vt:lpstr>Bètastraling</vt:lpstr>
      <vt:lpstr>Gammastraling (γ)</vt:lpstr>
      <vt:lpstr>Deel I: om te onthouden</vt:lpstr>
      <vt:lpstr>Agenda</vt:lpstr>
      <vt:lpstr>Interactie straling-materie</vt:lpstr>
      <vt:lpstr>Interactie straling-materie</vt:lpstr>
      <vt:lpstr>Bestraling vs Besmetting</vt:lpstr>
      <vt:lpstr>De gevaren van radioactiviteit</vt:lpstr>
      <vt:lpstr>Dosisgrens</vt:lpstr>
      <vt:lpstr>Gezondheidsrisico's</vt:lpstr>
      <vt:lpstr>Gezondheidsrisico's</vt:lpstr>
      <vt:lpstr>Gezondheidsrisico's</vt:lpstr>
      <vt:lpstr>Deel II: om te onthouden</vt:lpstr>
      <vt:lpstr>Agenda</vt:lpstr>
      <vt:lpstr>Preventie van de besmetting</vt:lpstr>
      <vt:lpstr>Preventie van de besmetting</vt:lpstr>
      <vt:lpstr>Voorwaarden om met ioniserende straling te mogen werken</vt:lpstr>
      <vt:lpstr>Signalisatie in de gecontroleerde zones</vt:lpstr>
      <vt:lpstr>Persoonlijke beschermingsmiddelen in de gecontroleerde zone</vt:lpstr>
      <vt:lpstr>De 3 beschermingsmiddelen tegen bestraling</vt:lpstr>
      <vt:lpstr>Persoonlijke detectiemiddelen</vt:lpstr>
      <vt:lpstr>Persoonlijke detectiemiddelen</vt:lpstr>
      <vt:lpstr>Collectieve detectiemiddelen</vt:lpstr>
      <vt:lpstr>Waarschuwingssignalen</vt:lpstr>
      <vt:lpstr>Om een gecontroleerde zone binnen te gaan, moet je...</vt:lpstr>
      <vt:lpstr>Gebruik van de hand- en voetmonitor</vt:lpstr>
      <vt:lpstr>Gebruik van de meetpoorten</vt:lpstr>
      <vt:lpstr>Gebruik van de meetpoorten</vt:lpstr>
      <vt:lpstr>Gebruik van de hand- en voetmonitor en de meetpoorten</vt:lpstr>
      <vt:lpstr>Bescherming van de zwangere vrouw</vt:lpstr>
      <vt:lpstr>Deel III: om te onthouden </vt:lpstr>
      <vt:lpstr>Deel III: om te onthouden</vt:lpstr>
      <vt:lpstr>Deel III: om te onthouden</vt:lpstr>
      <vt:lpstr>Nuttige links: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Chassard</dc:creator>
  <cp:lastModifiedBy>NUOTATORE Pierina</cp:lastModifiedBy>
  <cp:revision>147</cp:revision>
  <dcterms:created xsi:type="dcterms:W3CDTF">2019-10-10T10:49:44Z</dcterms:created>
  <dcterms:modified xsi:type="dcterms:W3CDTF">2024-04-15T13:22:37Z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d0990958-2e14-4912-8b78-894acbc65a9b</vt:lpwstr>
  </property>
  <property fmtid="{D5CDD505-2E9C-101B-9397-08002B2CF9AE}" pid="3" name="bjDocumentSecurityLabel">
    <vt:lpwstr>This item has no classification</vt:lpwstr>
  </property>
  <property fmtid="{D5CDD505-2E9C-101B-9397-08002B2CF9AE}" pid="4" name="bjSaver">
    <vt:lpwstr>oNcbaNVq/FznXalRt6UTjaNzoa93APDC</vt:lpwstr>
  </property>
</Properties>
</file>